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6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A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D594E-ED43-4E8B-B418-8895B4049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C9D3B-2045-404D-9F44-0F59C7567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A15B2-04A2-4050-98B4-11998BF62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A76F-63C4-47E6-8175-1277E2006E7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4D9FE-D13E-4264-802D-9B5AA0C94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43C56-F1E8-4499-AA79-CDA4CB83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3CBC-053E-458E-86E5-74F06E13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3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D4D8-C218-464F-92F3-A9DCDBB59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993E6E-B78C-4802-8F9A-FF084A058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336F6-E75F-483A-983C-4BB748056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A76F-63C4-47E6-8175-1277E2006E7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86013-86F8-4C2D-8E1B-904218F1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6A76F-5DA5-45FF-9F41-880CF91D1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3CBC-053E-458E-86E5-74F06E13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3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473D3F-EB7D-4CB6-93B4-7C1F086786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82FB8F-8933-4659-87AD-E50FF5910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F0F9D-0D6E-4FC9-8F37-027BD03B2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A76F-63C4-47E6-8175-1277E2006E7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6D0D9-73C8-4BF4-B668-CDFD15278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9220F-A79A-4A3B-9796-9461036F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3CBC-053E-458E-86E5-74F06E13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1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C6B31-A525-4382-969B-49F57D821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2AC0A-01C9-453A-BFF6-B60A8AB31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B11FF-C6BC-4EFF-851D-81D8D9FE2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A76F-63C4-47E6-8175-1277E2006E7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DD137-B849-4A08-84E8-A9AE8AD5E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2673F-A397-4CB7-B82D-F46FF7EC2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3CBC-053E-458E-86E5-74F06E13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1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7B25E-00C8-4DA0-AB7B-DC68FAE27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E0F7A-8D14-4F28-82CC-DDE3D718B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33C11-6A09-49A7-8022-9B6628708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A76F-63C4-47E6-8175-1277E2006E7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2CA6C-B636-4E45-9BDF-5841889FA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5ED57-1E09-41D2-8F3E-3C1D31CF4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3CBC-053E-458E-86E5-74F06E13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4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51FD7-FE9D-4662-9640-AE7EEB97D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78718-B581-40D9-B30C-A673413A7E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70876B-03FB-4F87-9F08-AD9FDACDC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5072C-36AF-4AD6-95D6-5D2210013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A76F-63C4-47E6-8175-1277E2006E7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FB60E-D4AD-40D3-BC3D-DEE87CB2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4C547-31FE-4F20-884E-43017F302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3CBC-053E-458E-86E5-74F06E13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27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EC3EE-1C97-4C7F-B8AF-6D4719040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21DA8-4FF3-46F7-88BA-58F39A2DF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6A4D08-03DF-413E-899A-C0CFF9177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F1F29-05CB-47B1-AA1A-D9B10C114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50E4B1-BD67-43C6-B79D-A4A74E1837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8E1CD6-A56F-424D-B730-588FF8D6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A76F-63C4-47E6-8175-1277E2006E7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8F34F1-8E76-4873-B817-ED1847C51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77937F-A062-4D31-89D1-C2E6BEC90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3CBC-053E-458E-86E5-74F06E13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58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6384C-523B-4555-BA1E-A29DAFE04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559E2-0EE9-434A-A198-E254B68AE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A76F-63C4-47E6-8175-1277E2006E7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5F4B0D-CC8B-4B4B-973E-FC98DA6B8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4ABE14-1BB3-47C2-B543-AC44B23A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3CBC-053E-458E-86E5-74F06E13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2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2A21D3-697E-4BAC-B1BC-37FA61A76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A76F-63C4-47E6-8175-1277E2006E7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0081A2-4EC0-4C94-BDDE-BCA4DDE51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C415E-772C-43FC-8040-33EC46008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3CBC-053E-458E-86E5-74F06E13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94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E39A5-B1E8-4EC2-851E-8F29121CB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7A5D4-228A-4E6B-8AB8-FBCCCC337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656CE-FE49-4A5D-BB34-68C40C2B3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2F8C1-6573-4788-A75C-307B8E58C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A76F-63C4-47E6-8175-1277E2006E7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20E57-0DEC-4E92-A091-098575B0D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1A4B6-4D21-4055-BF2C-7A7CD9ABD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3CBC-053E-458E-86E5-74F06E13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C4E74-316C-498F-BB09-D41FAB9AB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8EEE96-8C7F-4E8F-90CE-716A123565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26132-129D-4A3E-A962-9D3014F79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98A97-3048-477E-A329-215EBC00A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A76F-63C4-47E6-8175-1277E2006E7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1BA6D-9F8E-4D95-B330-C0B3B2F1E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5CC94-E02F-46D6-8913-ED7E5E846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3CBC-053E-458E-86E5-74F06E13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41000">
              <a:schemeClr val="accent5">
                <a:lumMod val="40000"/>
                <a:lumOff val="60000"/>
              </a:schemeClr>
            </a:gs>
            <a:gs pos="77000">
              <a:schemeClr val="accent5">
                <a:lumMod val="60000"/>
                <a:lumOff val="40000"/>
              </a:schemeClr>
            </a:gs>
            <a:gs pos="100000">
              <a:srgbClr val="2AAF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99A97B-AFE0-4894-8CFE-0E04669FA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4B006-0C3F-452C-976B-B417F482E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01107-FC17-4575-90DF-36E2C70F4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2A76F-63C4-47E6-8175-1277E2006E7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4E2F7-EC62-4103-81B7-50C51F2DB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CBC8E-CE57-4D86-A81C-CEFC7FB3B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23CBC-053E-458E-86E5-74F06E13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6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E3D9B-1DC5-4D67-AB57-D0EACF143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2999" y="85470"/>
            <a:ext cx="5806002" cy="2410895"/>
          </a:xfrm>
        </p:spPr>
        <p:txBody>
          <a:bodyPr>
            <a:normAutofit/>
          </a:bodyPr>
          <a:lstStyle/>
          <a:p>
            <a:r>
              <a:rPr lang="es-MX" sz="8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Misterios</a:t>
            </a:r>
            <a:br>
              <a:rPr lang="en-US" sz="8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</a:br>
            <a:r>
              <a:rPr lang="es-MX" sz="8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Gozosos</a:t>
            </a:r>
            <a:r>
              <a:rPr lang="en-US" sz="8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 </a:t>
            </a:r>
          </a:p>
        </p:txBody>
      </p:sp>
      <p:pic>
        <p:nvPicPr>
          <p:cNvPr id="6" name="Picture 2" descr="HD wallpaper: The Nativity painting, birth of jesus, adoration of ...">
            <a:extLst>
              <a:ext uri="{FF2B5EF4-FFF2-40B4-BE49-F238E27FC236}">
                <a16:creationId xmlns:a16="http://schemas.microsoft.com/office/drawing/2014/main" id="{BE2642FF-48F4-470F-972C-E05975359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76" y="3493586"/>
            <a:ext cx="4156246" cy="331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6743C4-BA15-49B4-B318-2E8828AEF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5" y="38977"/>
            <a:ext cx="3060495" cy="24108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F1DC32-0A51-4428-888F-F7510FDF04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0" b="19050"/>
          <a:stretch/>
        </p:blipFill>
        <p:spPr>
          <a:xfrm>
            <a:off x="132504" y="2542860"/>
            <a:ext cx="3060495" cy="42665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52492A-4FA1-489C-8358-144C26A290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0" b="35171"/>
          <a:stretch/>
        </p:blipFill>
        <p:spPr>
          <a:xfrm>
            <a:off x="8999001" y="85470"/>
            <a:ext cx="3060494" cy="24012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13A629-63F9-4174-85A6-82C50AB670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9" t="4196" r="45966" b="11088"/>
          <a:stretch/>
        </p:blipFill>
        <p:spPr>
          <a:xfrm>
            <a:off x="8999000" y="2542860"/>
            <a:ext cx="3060494" cy="42665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C3D7BE-CA83-46A2-81CF-4C7A11484C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617" y="2639161"/>
            <a:ext cx="2144764" cy="82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76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32ADF-4B25-4107-A9CA-F6526719A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183" y="62144"/>
            <a:ext cx="5797117" cy="3009529"/>
          </a:xfrm>
        </p:spPr>
        <p:txBody>
          <a:bodyPr>
            <a:noAutofit/>
          </a:bodyPr>
          <a:lstStyle/>
          <a:p>
            <a:pPr algn="ctr"/>
            <a: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El Quinto </a:t>
            </a:r>
            <a:r>
              <a:rPr lang="en-US" sz="5000" dirty="0" err="1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Misterio</a:t>
            </a:r>
            <a: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:</a:t>
            </a:r>
            <a:b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</a:br>
            <a: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El Niño </a:t>
            </a:r>
            <a:r>
              <a:rPr lang="es-MX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perdido</a:t>
            </a:r>
            <a: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 y </a:t>
            </a:r>
            <a:r>
              <a:rPr lang="es-MX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hallado</a:t>
            </a:r>
            <a: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 </a:t>
            </a:r>
            <a:r>
              <a:rPr lang="en-US" sz="5000" dirty="0" err="1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en</a:t>
            </a:r>
            <a: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 el </a:t>
            </a:r>
            <a:r>
              <a:rPr lang="es-MX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Templo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1B3F6-34E5-4EE2-A8AF-89E87C018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3071674"/>
            <a:ext cx="11807301" cy="319596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padres de Jesús iban todos los años a Jerusalén para la fiesta de la Pascua. Y así, cuando Jesús cumplió doce años, fueron allá todos ellos, como era costumbre en esa fiesta. Pero pasados aquellos días, cuando volvían a casa, el niño Jesús se quedó en Jerusalén, sin que sus padres se dieran cuenta…pero luego, al buscarlo entre los parientes y conocidos, no lo encontraron. Así que regresaron a Jerusalén para buscarlo allí. Al cabo de tres días lo encontraron en el templo, sentado entre los maestros de la ley, escuchándolos y haciéndoles preguntas. Y todos los que lo oían se admiraban de su inteligencia y de sus respuestas. -</a:t>
            </a:r>
            <a:r>
              <a:rPr lang="es-MX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Lc</a:t>
            </a:r>
            <a:r>
              <a:rPr lang="es-MX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2.41-43; 44b-47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4B448F-951F-4975-8814-2BEFB0EB2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46" y="5814686"/>
            <a:ext cx="1012054" cy="10433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AFF56E-A187-4D55-BE6C-3AE5B4CD6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00" y="62144"/>
            <a:ext cx="5511010" cy="300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01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F3D3F-FC50-444B-B197-57054CF33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9097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Salve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1D4FC-3634-4480-BA64-8D72A2540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9098"/>
            <a:ext cx="10480829" cy="533394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>
                <a:latin typeface="Palatino Linotype" panose="02040502050505030304" pitchFamily="18" charset="0"/>
              </a:rPr>
              <a:t>Dios </a:t>
            </a:r>
            <a:r>
              <a:rPr lang="es-MX" sz="3200" dirty="0">
                <a:latin typeface="Palatino Linotype" panose="02040502050505030304" pitchFamily="18" charset="0"/>
              </a:rPr>
              <a:t>te</a:t>
            </a:r>
            <a:r>
              <a:rPr lang="en-US" sz="3200" dirty="0">
                <a:latin typeface="Palatino Linotype" panose="02040502050505030304" pitchFamily="18" charset="0"/>
              </a:rPr>
              <a:t> salve, Reina y Madre de misericordia, </a:t>
            </a:r>
            <a:r>
              <a:rPr lang="es-MX" sz="3200" dirty="0">
                <a:latin typeface="Palatino Linotype" panose="02040502050505030304" pitchFamily="18" charset="0"/>
              </a:rPr>
              <a:t>vida</a:t>
            </a:r>
            <a:r>
              <a:rPr lang="en-US" sz="3200" dirty="0">
                <a:latin typeface="Palatino Linotype" panose="02040502050505030304" pitchFamily="18" charset="0"/>
              </a:rPr>
              <a:t>, </a:t>
            </a:r>
            <a:r>
              <a:rPr lang="es-MX" sz="3200" dirty="0">
                <a:latin typeface="Palatino Linotype" panose="02040502050505030304" pitchFamily="18" charset="0"/>
              </a:rPr>
              <a:t>dulzura</a:t>
            </a:r>
            <a:r>
              <a:rPr lang="en-US" sz="3200" dirty="0">
                <a:latin typeface="Palatino Linotype" panose="02040502050505030304" pitchFamily="18" charset="0"/>
              </a:rPr>
              <a:t> y </a:t>
            </a:r>
            <a:r>
              <a:rPr lang="es-MX" sz="3200" dirty="0">
                <a:latin typeface="Palatino Linotype" panose="02040502050505030304" pitchFamily="18" charset="0"/>
              </a:rPr>
              <a:t>esperanza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nuestra</a:t>
            </a:r>
            <a:r>
              <a:rPr lang="en-US" sz="3200" dirty="0">
                <a:latin typeface="Palatino Linotype" panose="02040502050505030304" pitchFamily="18" charset="0"/>
              </a:rPr>
              <a:t>; Dios </a:t>
            </a:r>
            <a:r>
              <a:rPr lang="es-MX" sz="3200" dirty="0">
                <a:latin typeface="Palatino Linotype" panose="02040502050505030304" pitchFamily="18" charset="0"/>
              </a:rPr>
              <a:t>te</a:t>
            </a:r>
            <a:r>
              <a:rPr lang="en-US" sz="3200" dirty="0">
                <a:latin typeface="Palatino Linotype" panose="02040502050505030304" pitchFamily="18" charset="0"/>
              </a:rPr>
              <a:t> salve. A </a:t>
            </a:r>
            <a:r>
              <a:rPr lang="es-MX" sz="3200" dirty="0">
                <a:latin typeface="Palatino Linotype" panose="02040502050505030304" pitchFamily="18" charset="0"/>
              </a:rPr>
              <a:t>Ti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s-MX" sz="3200" dirty="0">
                <a:latin typeface="Palatino Linotype" panose="02040502050505030304" pitchFamily="18" charset="0"/>
              </a:rPr>
              <a:t>llamamos</a:t>
            </a:r>
            <a:r>
              <a:rPr lang="en-US" sz="3200" dirty="0">
                <a:latin typeface="Palatino Linotype" panose="02040502050505030304" pitchFamily="18" charset="0"/>
              </a:rPr>
              <a:t> los </a:t>
            </a:r>
            <a:r>
              <a:rPr lang="es-MX" sz="3200" dirty="0">
                <a:latin typeface="Palatino Linotype" panose="02040502050505030304" pitchFamily="18" charset="0"/>
              </a:rPr>
              <a:t>desterrados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s-MX" sz="3200" dirty="0">
                <a:latin typeface="Palatino Linotype" panose="02040502050505030304" pitchFamily="18" charset="0"/>
              </a:rPr>
              <a:t>hijos</a:t>
            </a:r>
            <a:r>
              <a:rPr lang="en-US" sz="3200" dirty="0">
                <a:latin typeface="Palatino Linotype" panose="02040502050505030304" pitchFamily="18" charset="0"/>
              </a:rPr>
              <a:t> de Eva; a </a:t>
            </a:r>
            <a:r>
              <a:rPr lang="es-MX" sz="3200" dirty="0">
                <a:latin typeface="Palatino Linotype" panose="02040502050505030304" pitchFamily="18" charset="0"/>
              </a:rPr>
              <a:t>Ti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s-MX" sz="3200" dirty="0">
                <a:latin typeface="Palatino Linotype" panose="02040502050505030304" pitchFamily="18" charset="0"/>
              </a:rPr>
              <a:t>suspiramos</a:t>
            </a:r>
            <a:r>
              <a:rPr lang="en-US" sz="3200" dirty="0">
                <a:latin typeface="Palatino Linotype" panose="02040502050505030304" pitchFamily="18" charset="0"/>
              </a:rPr>
              <a:t>, </a:t>
            </a:r>
            <a:r>
              <a:rPr lang="es-MX" sz="3200" dirty="0">
                <a:latin typeface="Palatino Linotype" panose="02040502050505030304" pitchFamily="18" charset="0"/>
              </a:rPr>
              <a:t>gimiendo</a:t>
            </a:r>
            <a:r>
              <a:rPr lang="en-US" sz="3200" dirty="0">
                <a:latin typeface="Palatino Linotype" panose="02040502050505030304" pitchFamily="18" charset="0"/>
              </a:rPr>
              <a:t> y </a:t>
            </a:r>
            <a:r>
              <a:rPr lang="es-MX" sz="3200" dirty="0">
                <a:latin typeface="Palatino Linotype" panose="02040502050505030304" pitchFamily="18" charset="0"/>
              </a:rPr>
              <a:t>llorando</a:t>
            </a:r>
            <a:r>
              <a:rPr lang="en-US" sz="3200" dirty="0">
                <a:latin typeface="Palatino Linotype" panose="02040502050505030304" pitchFamily="18" charset="0"/>
              </a:rPr>
              <a:t>, </a:t>
            </a:r>
            <a:r>
              <a:rPr lang="es-MX" sz="3200" dirty="0">
                <a:latin typeface="Palatino Linotype" panose="02040502050505030304" pitchFamily="18" charset="0"/>
              </a:rPr>
              <a:t>en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s-MX" sz="3200" dirty="0">
                <a:latin typeface="Palatino Linotype" panose="02040502050505030304" pitchFamily="18" charset="0"/>
              </a:rPr>
              <a:t>este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s-MX" sz="3200" dirty="0">
                <a:latin typeface="Palatino Linotype" panose="02040502050505030304" pitchFamily="18" charset="0"/>
              </a:rPr>
              <a:t>valle</a:t>
            </a:r>
            <a:r>
              <a:rPr lang="en-US" sz="3200" dirty="0">
                <a:latin typeface="Palatino Linotype" panose="02040502050505030304" pitchFamily="18" charset="0"/>
              </a:rPr>
              <a:t> de </a:t>
            </a:r>
            <a:r>
              <a:rPr lang="es-MX" sz="3200" dirty="0">
                <a:latin typeface="Palatino Linotype" panose="02040502050505030304" pitchFamily="18" charset="0"/>
              </a:rPr>
              <a:t>lágrimas</a:t>
            </a:r>
            <a:r>
              <a:rPr lang="en-US" sz="3200" dirty="0">
                <a:latin typeface="Palatino Linotype" panose="02040502050505030304" pitchFamily="18" charset="0"/>
              </a:rPr>
              <a:t>. </a:t>
            </a:r>
            <a:r>
              <a:rPr lang="es-MX" sz="3200" dirty="0" err="1">
                <a:latin typeface="Palatino Linotype" panose="02040502050505030304" pitchFamily="18" charset="0"/>
              </a:rPr>
              <a:t>Ea</a:t>
            </a:r>
            <a:r>
              <a:rPr lang="en-US" sz="3200" dirty="0">
                <a:latin typeface="Palatino Linotype" panose="02040502050505030304" pitchFamily="18" charset="0"/>
              </a:rPr>
              <a:t>, </a:t>
            </a:r>
            <a:r>
              <a:rPr lang="es-MX" sz="3200" dirty="0">
                <a:latin typeface="Palatino Linotype" panose="02040502050505030304" pitchFamily="18" charset="0"/>
              </a:rPr>
              <a:t>pues</a:t>
            </a:r>
            <a:r>
              <a:rPr lang="en-US" sz="3200" dirty="0">
                <a:latin typeface="Palatino Linotype" panose="02040502050505030304" pitchFamily="18" charset="0"/>
              </a:rPr>
              <a:t>, </a:t>
            </a:r>
            <a:r>
              <a:rPr lang="en-US" sz="3200" dirty="0" err="1">
                <a:latin typeface="Palatino Linotype" panose="02040502050505030304" pitchFamily="18" charset="0"/>
              </a:rPr>
              <a:t>Señora</a:t>
            </a:r>
            <a:r>
              <a:rPr lang="en-US" sz="3200" dirty="0">
                <a:latin typeface="Palatino Linotype" panose="02040502050505030304" pitchFamily="18" charset="0"/>
              </a:rPr>
              <a:t>, </a:t>
            </a:r>
            <a:r>
              <a:rPr lang="es-MX" sz="3200" dirty="0">
                <a:latin typeface="Palatino Linotype" panose="02040502050505030304" pitchFamily="18" charset="0"/>
              </a:rPr>
              <a:t>abogada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>
                <a:latin typeface="Palatino Linotype" panose="02040502050505030304" pitchFamily="18" charset="0"/>
              </a:rPr>
              <a:t>nuestra</a:t>
            </a:r>
            <a:r>
              <a:rPr lang="en-US" sz="3200" dirty="0">
                <a:latin typeface="Palatino Linotype" panose="02040502050505030304" pitchFamily="18" charset="0"/>
              </a:rPr>
              <a:t>, </a:t>
            </a:r>
            <a:r>
              <a:rPr lang="en-US" sz="3200" dirty="0" err="1">
                <a:latin typeface="Palatino Linotype" panose="02040502050505030304" pitchFamily="18" charset="0"/>
              </a:rPr>
              <a:t>vuelve</a:t>
            </a:r>
            <a:r>
              <a:rPr lang="en-US" sz="3200" dirty="0">
                <a:latin typeface="Palatino Linotype" panose="02040502050505030304" pitchFamily="18" charset="0"/>
              </a:rPr>
              <a:t> a </a:t>
            </a:r>
            <a:r>
              <a:rPr lang="en-US" sz="3200" dirty="0" err="1">
                <a:latin typeface="Palatino Linotype" panose="02040502050505030304" pitchFamily="18" charset="0"/>
              </a:rPr>
              <a:t>nosotros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esos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tus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ojos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misericordiosos</a:t>
            </a:r>
            <a:r>
              <a:rPr lang="en-US" sz="3200" dirty="0">
                <a:latin typeface="Palatino Linotype" panose="02040502050505030304" pitchFamily="18" charset="0"/>
              </a:rPr>
              <a:t>; y </a:t>
            </a:r>
            <a:r>
              <a:rPr lang="en-US" sz="3200" dirty="0" err="1">
                <a:latin typeface="Palatino Linotype" panose="02040502050505030304" pitchFamily="18" charset="0"/>
              </a:rPr>
              <a:t>después</a:t>
            </a:r>
            <a:r>
              <a:rPr lang="en-US" sz="3200" dirty="0">
                <a:latin typeface="Palatino Linotype" panose="02040502050505030304" pitchFamily="18" charset="0"/>
              </a:rPr>
              <a:t> de </a:t>
            </a:r>
            <a:r>
              <a:rPr lang="en-US" sz="3200" dirty="0" err="1">
                <a:latin typeface="Palatino Linotype" panose="02040502050505030304" pitchFamily="18" charset="0"/>
              </a:rPr>
              <a:t>este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destierro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muéstranos</a:t>
            </a:r>
            <a:r>
              <a:rPr lang="en-US" sz="3200" dirty="0">
                <a:latin typeface="Palatino Linotype" panose="02040502050505030304" pitchFamily="18" charset="0"/>
              </a:rPr>
              <a:t> a Jesús, </a:t>
            </a:r>
            <a:r>
              <a:rPr lang="en-US" sz="3200" dirty="0" err="1">
                <a:latin typeface="Palatino Linotype" panose="02040502050505030304" pitchFamily="18" charset="0"/>
              </a:rPr>
              <a:t>fruto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bendito</a:t>
            </a:r>
            <a:r>
              <a:rPr lang="en-US" sz="3200" dirty="0">
                <a:latin typeface="Palatino Linotype" panose="02040502050505030304" pitchFamily="18" charset="0"/>
              </a:rPr>
              <a:t> de </a:t>
            </a:r>
            <a:r>
              <a:rPr lang="en-US" sz="3200" dirty="0" err="1">
                <a:latin typeface="Palatino Linotype" panose="02040502050505030304" pitchFamily="18" charset="0"/>
              </a:rPr>
              <a:t>tu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vientre</a:t>
            </a:r>
            <a:r>
              <a:rPr lang="en-US" sz="3200" dirty="0">
                <a:latin typeface="Palatino Linotype" panose="02040502050505030304" pitchFamily="18" charset="0"/>
              </a:rPr>
              <a:t>. ¡Oh </a:t>
            </a:r>
            <a:r>
              <a:rPr lang="en-US" sz="3200" dirty="0" err="1">
                <a:latin typeface="Palatino Linotype" panose="02040502050505030304" pitchFamily="18" charset="0"/>
              </a:rPr>
              <a:t>clementísima</a:t>
            </a:r>
            <a:r>
              <a:rPr lang="en-US" sz="3200" dirty="0">
                <a:latin typeface="Palatino Linotype" panose="02040502050505030304" pitchFamily="18" charset="0"/>
              </a:rPr>
              <a:t>! ¡Oh </a:t>
            </a:r>
            <a:r>
              <a:rPr lang="en-US" sz="3200" dirty="0" err="1">
                <a:latin typeface="Palatino Linotype" panose="02040502050505030304" pitchFamily="18" charset="0"/>
              </a:rPr>
              <a:t>piadosa</a:t>
            </a:r>
            <a:r>
              <a:rPr lang="en-US" sz="3200" dirty="0">
                <a:latin typeface="Palatino Linotype" panose="02040502050505030304" pitchFamily="18" charset="0"/>
              </a:rPr>
              <a:t>! ¡Oh dulce </a:t>
            </a:r>
            <a:r>
              <a:rPr lang="en-US" sz="3200" dirty="0" err="1">
                <a:latin typeface="Palatino Linotype" panose="02040502050505030304" pitchFamily="18" charset="0"/>
              </a:rPr>
              <a:t>siempre</a:t>
            </a:r>
            <a:r>
              <a:rPr lang="en-US" sz="3200" dirty="0">
                <a:latin typeface="Palatino Linotype" panose="02040502050505030304" pitchFamily="18" charset="0"/>
              </a:rPr>
              <a:t> Virgen Maria!</a:t>
            </a:r>
          </a:p>
          <a:p>
            <a:pPr marL="0" indent="0" algn="ctr">
              <a:buNone/>
            </a:pPr>
            <a:endParaRPr lang="en-US" sz="3200" dirty="0"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r>
              <a:rPr lang="en-US" sz="3200" dirty="0" err="1">
                <a:latin typeface="Palatino Linotype" panose="02040502050505030304" pitchFamily="18" charset="0"/>
              </a:rPr>
              <a:t>Ruega</a:t>
            </a:r>
            <a:r>
              <a:rPr lang="en-US" sz="3200" dirty="0">
                <a:latin typeface="Palatino Linotype" panose="02040502050505030304" pitchFamily="18" charset="0"/>
              </a:rPr>
              <a:t> por </a:t>
            </a:r>
            <a:r>
              <a:rPr lang="en-US" sz="3200" dirty="0" err="1">
                <a:latin typeface="Palatino Linotype" panose="02040502050505030304" pitchFamily="18" charset="0"/>
              </a:rPr>
              <a:t>nosotros</a:t>
            </a:r>
            <a:r>
              <a:rPr lang="en-US" sz="3200" dirty="0">
                <a:latin typeface="Palatino Linotype" panose="02040502050505030304" pitchFamily="18" charset="0"/>
              </a:rPr>
              <a:t>, Santa Madre de Dios..</a:t>
            </a:r>
          </a:p>
          <a:p>
            <a:pPr marL="0" indent="0" algn="ctr">
              <a:buNone/>
            </a:pPr>
            <a:r>
              <a:rPr lang="en-US" sz="3200" dirty="0">
                <a:latin typeface="Palatino Linotype" panose="02040502050505030304" pitchFamily="18" charset="0"/>
              </a:rPr>
              <a:t>Para que </a:t>
            </a:r>
            <a:r>
              <a:rPr lang="en-US" sz="3200" dirty="0" err="1">
                <a:latin typeface="Palatino Linotype" panose="02040502050505030304" pitchFamily="18" charset="0"/>
              </a:rPr>
              <a:t>seamos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dignos</a:t>
            </a:r>
            <a:r>
              <a:rPr lang="en-US" sz="3200" dirty="0">
                <a:latin typeface="Palatino Linotype" panose="02040502050505030304" pitchFamily="18" charset="0"/>
              </a:rPr>
              <a:t> de </a:t>
            </a:r>
            <a:r>
              <a:rPr lang="en-US" sz="3200" dirty="0" err="1">
                <a:latin typeface="Palatino Linotype" panose="02040502050505030304" pitchFamily="18" charset="0"/>
              </a:rPr>
              <a:t>alcanzar</a:t>
            </a:r>
            <a:r>
              <a:rPr lang="en-US" sz="3200" dirty="0">
                <a:latin typeface="Palatino Linotype" panose="02040502050505030304" pitchFamily="18" charset="0"/>
              </a:rPr>
              <a:t> las </a:t>
            </a:r>
            <a:r>
              <a:rPr lang="en-US" sz="3200" dirty="0" err="1">
                <a:latin typeface="Palatino Linotype" panose="02040502050505030304" pitchFamily="18" charset="0"/>
              </a:rPr>
              <a:t>promesas</a:t>
            </a:r>
            <a:r>
              <a:rPr lang="en-US" sz="3200" dirty="0">
                <a:latin typeface="Palatino Linotype" panose="02040502050505030304" pitchFamily="18" charset="0"/>
              </a:rPr>
              <a:t> de </a:t>
            </a:r>
            <a:r>
              <a:rPr lang="en-US" sz="3200" dirty="0" err="1">
                <a:latin typeface="Palatino Linotype" panose="02040502050505030304" pitchFamily="18" charset="0"/>
              </a:rPr>
              <a:t>Nuestro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Señor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Jesucristo</a:t>
            </a:r>
            <a:r>
              <a:rPr lang="en-US" sz="3200" dirty="0">
                <a:latin typeface="Palatino Linotype" panose="0204050205050503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414ED6-880E-4862-BBFB-BDB6AD994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029" y="5808903"/>
            <a:ext cx="872971" cy="104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57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A20E3-8CB5-4DE0-ACD3-425925BB4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69506"/>
          </a:xfrm>
        </p:spPr>
        <p:txBody>
          <a:bodyPr>
            <a:normAutofit/>
          </a:bodyPr>
          <a:lstStyle/>
          <a:p>
            <a:r>
              <a:rPr lang="es-MX" sz="6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Oremos</a:t>
            </a:r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BF549-70DA-4F0B-AE75-6134BC583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9507"/>
            <a:ext cx="10515600" cy="49074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3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 suplicamos, Señor, que derrames tu gracia en nuestras almas para que los que, por el anuncio del Ángel, hemos conocido la Encarnación de tu Hijo Jesucristo, por su Pasión y Cruz, seamos llevados a la gloria de su Resurrección. Por el mismo Jesucristo Nuestro Señor.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36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Amén.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5A70ED-09C9-4FB0-A09C-61CAB46D2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46" y="5814686"/>
            <a:ext cx="1012054" cy="10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63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BCB25-0D50-47BE-8076-D22BD18B0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000" dirty="0">
                <a:ln>
                  <a:solidFill>
                    <a:sysClr val="windowText" lastClr="000000"/>
                  </a:solidFill>
                </a:ln>
                <a:solidFill>
                  <a:srgbClr val="2AAF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Créditos de Imagen </a:t>
            </a:r>
            <a:endParaRPr lang="en-US" sz="6000" dirty="0">
              <a:ln>
                <a:solidFill>
                  <a:schemeClr val="tx1"/>
                </a:solidFill>
              </a:ln>
              <a:solidFill>
                <a:srgbClr val="2AAFF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C7A0-97E3-44F1-9E37-01213063E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dirty="0">
                <a:latin typeface="Palatino Linotype" panose="02040502050505030304" pitchFamily="18" charset="0"/>
              </a:rPr>
              <a:t>La </a:t>
            </a:r>
            <a:r>
              <a:rPr lang="en-US" sz="3200" i="1" dirty="0" err="1">
                <a:latin typeface="Palatino Linotype" panose="02040502050505030304" pitchFamily="18" charset="0"/>
              </a:rPr>
              <a:t>Anunciación</a:t>
            </a:r>
            <a:r>
              <a:rPr lang="en-US" sz="3200" i="1" dirty="0">
                <a:latin typeface="Palatino Linotype" panose="02040502050505030304" pitchFamily="18" charset="0"/>
              </a:rPr>
              <a:t> </a:t>
            </a:r>
            <a:r>
              <a:rPr lang="en-US" sz="3200" dirty="0">
                <a:latin typeface="Palatino Linotype" panose="02040502050505030304" pitchFamily="18" charset="0"/>
              </a:rPr>
              <a:t>by Henry Ossawa Tanner</a:t>
            </a:r>
          </a:p>
          <a:p>
            <a:r>
              <a:rPr lang="en-US" sz="3200" i="1" dirty="0">
                <a:latin typeface="Palatino Linotype" panose="02040502050505030304" pitchFamily="18" charset="0"/>
              </a:rPr>
              <a:t>El </a:t>
            </a:r>
            <a:r>
              <a:rPr lang="en-US" sz="3200" i="1" dirty="0" err="1">
                <a:latin typeface="Palatino Linotype" panose="02040502050505030304" pitchFamily="18" charset="0"/>
              </a:rPr>
              <a:t>encuentro</a:t>
            </a:r>
            <a:r>
              <a:rPr lang="en-US" sz="3200" i="1" dirty="0">
                <a:latin typeface="Palatino Linotype" panose="02040502050505030304" pitchFamily="18" charset="0"/>
              </a:rPr>
              <a:t> de María e Isabel </a:t>
            </a:r>
            <a:r>
              <a:rPr lang="en-US" sz="3200" dirty="0">
                <a:latin typeface="Palatino Linotype" panose="02040502050505030304" pitchFamily="18" charset="0"/>
              </a:rPr>
              <a:t>por Carl Heinrich Bloch</a:t>
            </a:r>
          </a:p>
          <a:p>
            <a:r>
              <a:rPr lang="en-US" sz="3200" i="1" dirty="0" err="1">
                <a:latin typeface="Palatino Linotype" panose="02040502050505030304" pitchFamily="18" charset="0"/>
              </a:rPr>
              <a:t>Adoracíon</a:t>
            </a:r>
            <a:r>
              <a:rPr lang="en-US" sz="3200" i="1" dirty="0">
                <a:latin typeface="Palatino Linotype" panose="02040502050505030304" pitchFamily="18" charset="0"/>
              </a:rPr>
              <a:t> de los </a:t>
            </a:r>
            <a:r>
              <a:rPr lang="en-US" sz="3200" i="1" dirty="0" err="1">
                <a:latin typeface="Palatino Linotype" panose="02040502050505030304" pitchFamily="18" charset="0"/>
              </a:rPr>
              <a:t>pastores</a:t>
            </a:r>
            <a:r>
              <a:rPr lang="en-US" sz="3200" i="1" dirty="0">
                <a:latin typeface="Palatino Linotype" panose="02040502050505030304" pitchFamily="18" charset="0"/>
              </a:rPr>
              <a:t> </a:t>
            </a:r>
            <a:r>
              <a:rPr lang="en-US" sz="3200" dirty="0">
                <a:latin typeface="Palatino Linotype" panose="02040502050505030304" pitchFamily="18" charset="0"/>
              </a:rPr>
              <a:t>por </a:t>
            </a:r>
            <a:r>
              <a:rPr lang="en-US" sz="3200" i="0" dirty="0">
                <a:solidFill>
                  <a:srgbClr val="00131E"/>
                </a:solidFill>
                <a:effectLst/>
                <a:latin typeface="Palatino Linotype" panose="02040502050505030304" pitchFamily="18" charset="0"/>
              </a:rPr>
              <a:t>Gerard van </a:t>
            </a:r>
            <a:r>
              <a:rPr lang="en-US" sz="3200" i="0" dirty="0" err="1">
                <a:solidFill>
                  <a:srgbClr val="00131E"/>
                </a:solidFill>
                <a:effectLst/>
                <a:latin typeface="Palatino Linotype" panose="02040502050505030304" pitchFamily="18" charset="0"/>
              </a:rPr>
              <a:t>Honthorst</a:t>
            </a:r>
            <a:endParaRPr lang="en-US" sz="3200" i="0" dirty="0">
              <a:solidFill>
                <a:srgbClr val="00131E"/>
              </a:solidFill>
              <a:effectLst/>
              <a:latin typeface="Palatino Linotype" panose="02040502050505030304" pitchFamily="18" charset="0"/>
            </a:endParaRPr>
          </a:p>
          <a:p>
            <a:r>
              <a:rPr lang="en-US" sz="3200" i="1" dirty="0" err="1">
                <a:solidFill>
                  <a:srgbClr val="00131E"/>
                </a:solidFill>
                <a:latin typeface="Palatino Linotype" panose="02040502050505030304" pitchFamily="18" charset="0"/>
              </a:rPr>
              <a:t>Presentación</a:t>
            </a:r>
            <a:r>
              <a:rPr lang="en-US" sz="3200" i="1" dirty="0">
                <a:solidFill>
                  <a:srgbClr val="00131E"/>
                </a:solidFill>
                <a:latin typeface="Palatino Linotype" panose="02040502050505030304" pitchFamily="18" charset="0"/>
              </a:rPr>
              <a:t> de Jesús </a:t>
            </a:r>
            <a:r>
              <a:rPr lang="en-US" sz="3200" i="1" dirty="0" err="1">
                <a:solidFill>
                  <a:srgbClr val="00131E"/>
                </a:solidFill>
                <a:latin typeface="Palatino Linotype" panose="02040502050505030304" pitchFamily="18" charset="0"/>
              </a:rPr>
              <a:t>en</a:t>
            </a:r>
            <a:r>
              <a:rPr lang="en-US" sz="3200" i="1" dirty="0">
                <a:solidFill>
                  <a:srgbClr val="00131E"/>
                </a:solidFill>
                <a:latin typeface="Palatino Linotype" panose="02040502050505030304" pitchFamily="18" charset="0"/>
              </a:rPr>
              <a:t> el </a:t>
            </a:r>
            <a:r>
              <a:rPr lang="en-US" sz="3200" i="1" dirty="0" err="1">
                <a:solidFill>
                  <a:srgbClr val="00131E"/>
                </a:solidFill>
                <a:latin typeface="Palatino Linotype" panose="02040502050505030304" pitchFamily="18" charset="0"/>
              </a:rPr>
              <a:t>Templo</a:t>
            </a:r>
            <a:r>
              <a:rPr lang="en-US" sz="3200" i="1" dirty="0">
                <a:solidFill>
                  <a:srgbClr val="00131E"/>
                </a:solidFill>
                <a:latin typeface="Palatino Linotype" panose="02040502050505030304" pitchFamily="18" charset="0"/>
              </a:rPr>
              <a:t> </a:t>
            </a:r>
            <a:r>
              <a:rPr lang="en-US" sz="3200" dirty="0">
                <a:solidFill>
                  <a:srgbClr val="00131E"/>
                </a:solidFill>
                <a:latin typeface="Palatino Linotype" panose="02040502050505030304" pitchFamily="18" charset="0"/>
              </a:rPr>
              <a:t>por </a:t>
            </a:r>
            <a:r>
              <a:rPr lang="en-US" sz="3200" b="0" i="0" dirty="0">
                <a:solidFill>
                  <a:srgbClr val="202122"/>
                </a:solidFill>
                <a:effectLst/>
                <a:latin typeface="Palatino Linotype" panose="02040502050505030304" pitchFamily="18" charset="0"/>
              </a:rPr>
              <a:t>Cornelis de Vos</a:t>
            </a:r>
          </a:p>
          <a:p>
            <a:r>
              <a:rPr lang="es-ES" sz="3200" b="0" i="1" dirty="0">
                <a:solidFill>
                  <a:srgbClr val="202122"/>
                </a:solidFill>
                <a:effectLst/>
                <a:latin typeface="Palatino Linotype" panose="02040502050505030304" pitchFamily="18" charset="0"/>
              </a:rPr>
              <a:t>Disputa con los doctores grande </a:t>
            </a:r>
            <a:r>
              <a:rPr lang="es-ES" sz="3200" b="0" i="0" dirty="0">
                <a:solidFill>
                  <a:srgbClr val="202122"/>
                </a:solidFill>
                <a:effectLst/>
                <a:latin typeface="Palatino Linotype" panose="02040502050505030304" pitchFamily="18" charset="0"/>
              </a:rPr>
              <a:t>por </a:t>
            </a:r>
            <a:r>
              <a:rPr lang="en-US" sz="3200" i="0" dirty="0">
                <a:solidFill>
                  <a:srgbClr val="00131E"/>
                </a:solidFill>
                <a:effectLst/>
                <a:latin typeface="Palatino Linotype" panose="02040502050505030304" pitchFamily="18" charset="0"/>
              </a:rPr>
              <a:t>Paolo Veronese </a:t>
            </a:r>
            <a:endParaRPr lang="en-US" sz="3200" dirty="0">
              <a:latin typeface="Palatino Linotype" panose="0204050205050503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781815-BAD3-4206-B7D0-6DD747463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203" y="5261372"/>
            <a:ext cx="3205593" cy="123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36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2C85E-30CE-4355-835F-F09E530A9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951868" cy="1133468"/>
          </a:xfrm>
        </p:spPr>
        <p:txBody>
          <a:bodyPr>
            <a:normAutofit fontScale="90000"/>
          </a:bodyPr>
          <a:lstStyle/>
          <a:p>
            <a:r>
              <a:rPr lang="es-MX" sz="3800" dirty="0">
                <a:ln>
                  <a:solidFill>
                    <a:sysClr val="windowText" lastClr="000000"/>
                  </a:solidFill>
                </a:ln>
                <a:solidFill>
                  <a:srgbClr val="2AAF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Reflexión</a:t>
            </a:r>
            <a:r>
              <a:rPr lang="en-US" sz="3800" dirty="0">
                <a:ln>
                  <a:solidFill>
                    <a:sysClr val="windowText" lastClr="000000"/>
                  </a:solidFill>
                </a:ln>
                <a:solidFill>
                  <a:srgbClr val="2AAF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3800" dirty="0">
                <a:ln>
                  <a:solidFill>
                    <a:sysClr val="windowText" lastClr="000000"/>
                  </a:solidFill>
                </a:ln>
                <a:solidFill>
                  <a:srgbClr val="2AAF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en-US" sz="3800" dirty="0">
                <a:ln>
                  <a:solidFill>
                    <a:sysClr val="windowText" lastClr="000000"/>
                  </a:solidFill>
                </a:ln>
                <a:solidFill>
                  <a:srgbClr val="2AAF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los misterioso </a:t>
            </a:r>
            <a:r>
              <a:rPr lang="es-MX" sz="3800" dirty="0">
                <a:ln>
                  <a:solidFill>
                    <a:sysClr val="windowText" lastClr="000000"/>
                  </a:solidFill>
                </a:ln>
                <a:solidFill>
                  <a:srgbClr val="2AAF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gozoso</a:t>
            </a:r>
            <a:r>
              <a:rPr lang="en-US" sz="3800" dirty="0">
                <a:ln>
                  <a:solidFill>
                    <a:sysClr val="windowText" lastClr="000000"/>
                  </a:solidFill>
                </a:ln>
                <a:solidFill>
                  <a:srgbClr val="2AAF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 Rosario </a:t>
            </a:r>
            <a:br>
              <a:rPr lang="en-US" sz="5300" dirty="0">
                <a:ln>
                  <a:solidFill>
                    <a:sysClr val="windowText" lastClr="000000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</a:br>
            <a:r>
              <a:rPr lang="es-MX" sz="2700" dirty="0">
                <a:ln>
                  <a:solidFill>
                    <a:sysClr val="windowText" lastClr="000000"/>
                  </a:solidFill>
                </a:ln>
                <a:solidFill>
                  <a:srgbClr val="2AAF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Extracto</a:t>
            </a:r>
            <a:r>
              <a:rPr lang="en-US" sz="2700" dirty="0">
                <a:ln>
                  <a:solidFill>
                    <a:sysClr val="windowText" lastClr="000000"/>
                  </a:solidFill>
                </a:ln>
                <a:solidFill>
                  <a:srgbClr val="2AAF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la carta </a:t>
            </a:r>
            <a:r>
              <a:rPr lang="es-MX" sz="2700" dirty="0">
                <a:ln>
                  <a:solidFill>
                    <a:sysClr val="windowText" lastClr="000000"/>
                  </a:solidFill>
                </a:ln>
                <a:solidFill>
                  <a:srgbClr val="2AAF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apostólica</a:t>
            </a:r>
            <a:r>
              <a:rPr lang="en-US" sz="2700" dirty="0">
                <a:ln>
                  <a:solidFill>
                    <a:sysClr val="windowText" lastClr="000000"/>
                  </a:solidFill>
                </a:ln>
                <a:solidFill>
                  <a:srgbClr val="2AAF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San Juan Pablo II </a:t>
            </a:r>
            <a:r>
              <a:rPr lang="es-MX" sz="2700" dirty="0">
                <a:ln>
                  <a:solidFill>
                    <a:sysClr val="windowText" lastClr="000000"/>
                  </a:solidFill>
                </a:ln>
                <a:solidFill>
                  <a:srgbClr val="2AAF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en-US" sz="2700" dirty="0">
                <a:ln>
                  <a:solidFill>
                    <a:sysClr val="windowText" lastClr="000000"/>
                  </a:solidFill>
                </a:ln>
                <a:solidFill>
                  <a:srgbClr val="2AAF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 Rosario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2AAFF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A87F9-FB5E-4833-9968-42544988C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33469"/>
            <a:ext cx="9241654" cy="5364985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El primer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ciclo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el de los «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misterios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gozosos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», se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caracteriza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efectivamente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por el</a:t>
            </a:r>
            <a:r>
              <a:rPr lang="en-US" sz="21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  <a:r>
              <a:rPr lang="en-US" sz="21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gozo</a:t>
            </a:r>
            <a:r>
              <a:rPr lang="en-US" sz="21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que produce el </a:t>
            </a:r>
            <a:r>
              <a:rPr lang="en-US" sz="21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acontecimiento</a:t>
            </a:r>
            <a:r>
              <a:rPr lang="en-US" sz="21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 la </a:t>
            </a:r>
            <a:r>
              <a:rPr lang="en-US" sz="21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encarnación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Esto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es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evidente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desde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la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anunciación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cuando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el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saludo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 Gabriel a la Virgen de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Nazaret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se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une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a la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invitación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a la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alegría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mesiánica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: «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Alégrate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María». A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este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anuncio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apunta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toda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la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historia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 la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salvación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es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más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en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cierto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modo, la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historia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misma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del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mundo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En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efecto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si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el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designio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del Padre es de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recapitular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en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Cristo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todas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las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cosas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(cf.</a:t>
            </a:r>
            <a:r>
              <a:rPr lang="en-US" sz="21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  <a:r>
              <a:rPr lang="en-US" sz="21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Ef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 1, 10), el don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divino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con el que el Padre se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acerca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a María para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hacerla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Madre de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su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Hijo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alcanza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a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todo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el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universo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. A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su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vez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toda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la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humanidad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está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como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implicada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en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el</a:t>
            </a:r>
            <a:r>
              <a:rPr lang="en-US" sz="21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 fiat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 con el que Ella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responde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prontamente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a la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voluntad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 Dios.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100" dirty="0">
              <a:effectLst/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El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regocijo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se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percibe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en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la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escena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del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encuentro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con Isabel,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dónde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la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voz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misma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 María y la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presencia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 Cristo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en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su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seno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hacen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«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saltar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alegría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» a Juan (cf. </a:t>
            </a:r>
            <a:r>
              <a:rPr lang="en-US" sz="21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Lc 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1, 44).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Repleta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gozo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es la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escena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Belén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donde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el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nacimiento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del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divino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Niño, el Salvador del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mundo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es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cantado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por los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ángeles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y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anunciado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a los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pastores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como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«una gran </a:t>
            </a:r>
            <a:r>
              <a:rPr lang="en-US" sz="21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alegría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» (</a:t>
            </a:r>
            <a:r>
              <a:rPr lang="en-US" sz="21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Lc </a:t>
            </a:r>
            <a:r>
              <a:rPr lang="en-US" sz="21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2, 10).</a:t>
            </a:r>
            <a:endParaRPr lang="en-US" sz="2100" dirty="0">
              <a:effectLst/>
              <a:latin typeface="Palatino Linotype" panose="0204050205050503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3F9C9C-750D-40B4-9D82-82AECF215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294" y="119650"/>
            <a:ext cx="2331070" cy="18362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A11EF6-EC08-415A-A0AF-FCE6DD0DC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639" y="2136369"/>
            <a:ext cx="1420377" cy="2611896"/>
          </a:xfrm>
          <a:prstGeom prst="rect">
            <a:avLst/>
          </a:prstGeom>
        </p:spPr>
      </p:pic>
      <p:pic>
        <p:nvPicPr>
          <p:cNvPr id="6" name="Picture 2" descr="HD wallpaper: The Nativity painting, birth of jesus, adoration of ...">
            <a:extLst>
              <a:ext uri="{FF2B5EF4-FFF2-40B4-BE49-F238E27FC236}">
                <a16:creationId xmlns:a16="http://schemas.microsoft.com/office/drawing/2014/main" id="{A6FA04DB-7D9D-45F9-8AE4-8AB779867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293" y="4928692"/>
            <a:ext cx="2331071" cy="185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991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B69EC-83FF-4B2B-A735-A730BA2D3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55" y="122068"/>
            <a:ext cx="9345406" cy="6633839"/>
          </a:xfrm>
        </p:spPr>
        <p:txBody>
          <a:bodyPr>
            <a:norm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Pero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ya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los dos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últimos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misterios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aun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conservando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el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sabor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 la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alegría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</a:t>
            </a:r>
            <a:r>
              <a:rPr lang="en-US" sz="19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  <a:r>
              <a:rPr lang="en-US" sz="19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anticipan</a:t>
            </a:r>
            <a:r>
              <a:rPr lang="en-US" sz="19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indicios</a:t>
            </a:r>
            <a:r>
              <a:rPr lang="en-US" sz="19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del drama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.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En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efecto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la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presentación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en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el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templo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a la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vez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que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expresa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la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dicha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 la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consagración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y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extasía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al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viejo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Simeón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contiene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también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la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profecía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 que el Niño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será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«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señal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contradicción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» para Israel y de que una espada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traspasará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el alma de la Madre (cf.</a:t>
            </a:r>
            <a:r>
              <a:rPr lang="en-US" sz="19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 Lc 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2, 34-35).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Gozoso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y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dramático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al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mismo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tiempo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es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también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el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episodio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 Jesús de 12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años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en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el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templo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.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Aparece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con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su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sabiduría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divina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mientras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escucha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y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pregunta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y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ejerciendo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sustancialmente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el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papel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quien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'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enseña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'. La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revelación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su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misterio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Hijo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dedicado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enteramente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a las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cosas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del Padre,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anuncia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aquella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radicalidad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evangélica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que, ante las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exigencias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absolutas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del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Reino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cuestiona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hasta los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más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profundos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lazos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afecto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humano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. José y María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mismos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sobresaltados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y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angustiados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«no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comprendieron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» sus palabras (</a:t>
            </a:r>
            <a:r>
              <a:rPr lang="en-US" sz="19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Lc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 2, 50).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effectLst/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De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este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modo,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meditar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los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misterios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«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gozosos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»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significa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adentrarse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en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los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motivos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últimos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 la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alegría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cristiana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y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en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su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sentido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más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profundo.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Significa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fijar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la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mirada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sobre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lo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concreto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del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misterio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 la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Encarnación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y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sobre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el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sombrío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preanuncio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del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misterio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del dolor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salvífico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. María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nos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ayuda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a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aprender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el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secreto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de la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alegría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cristiana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recordándonos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que el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cristianismo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es ante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todo</a:t>
            </a:r>
            <a:r>
              <a:rPr lang="en-US" sz="19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 evangelion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'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buena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noticia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', que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tiene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su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centro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o,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mejor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dicho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su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contenido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mismo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en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la persona de Cristo, el Verbo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hecho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carne,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único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Salvador del </a:t>
            </a:r>
            <a:r>
              <a:rPr lang="en-US" sz="19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mundo</a:t>
            </a:r>
            <a:r>
              <a:rPr lang="en-US" sz="1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19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(</a:t>
            </a:r>
            <a:r>
              <a:rPr lang="en-US" sz="1900" b="0" i="1" dirty="0">
                <a:solidFill>
                  <a:srgbClr val="222222"/>
                </a:solidFill>
                <a:effectLst/>
                <a:latin typeface="Palatino Linotype" panose="02040502050505030304" pitchFamily="18" charset="0"/>
              </a:rPr>
              <a:t>Carta </a:t>
            </a:r>
            <a:r>
              <a:rPr lang="en-US" sz="1900" b="0" i="1" dirty="0" err="1">
                <a:solidFill>
                  <a:srgbClr val="222222"/>
                </a:solidFill>
                <a:effectLst/>
                <a:latin typeface="Palatino Linotype" panose="02040502050505030304" pitchFamily="18" charset="0"/>
              </a:rPr>
              <a:t>Apostólica</a:t>
            </a:r>
            <a:r>
              <a:rPr lang="en-US" sz="1900" b="0" i="1" dirty="0">
                <a:solidFill>
                  <a:srgbClr val="222222"/>
                </a:solidFill>
                <a:effectLst/>
                <a:latin typeface="Palatino Linotype" panose="02040502050505030304" pitchFamily="18" charset="0"/>
              </a:rPr>
              <a:t> </a:t>
            </a:r>
            <a:r>
              <a:rPr lang="en-US" sz="1900" b="0" i="1" dirty="0" err="1">
                <a:solidFill>
                  <a:srgbClr val="222222"/>
                </a:solidFill>
                <a:effectLst/>
                <a:latin typeface="Palatino Linotype" panose="02040502050505030304" pitchFamily="18" charset="0"/>
              </a:rPr>
              <a:t>sobre</a:t>
            </a:r>
            <a:r>
              <a:rPr lang="en-US" sz="1900" b="0" i="1" dirty="0">
                <a:solidFill>
                  <a:srgbClr val="222222"/>
                </a:solidFill>
                <a:effectLst/>
                <a:latin typeface="Palatino Linotype" panose="02040502050505030304" pitchFamily="18" charset="0"/>
              </a:rPr>
              <a:t> el Santo Rosario</a:t>
            </a:r>
            <a:r>
              <a:rPr lang="en-US" sz="1900" i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, </a:t>
            </a:r>
            <a:r>
              <a:rPr lang="en-US" sz="19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23). </a:t>
            </a:r>
            <a:endParaRPr lang="en-US" sz="1900" dirty="0">
              <a:effectLst/>
              <a:latin typeface="Palatino Linotype" panose="0204050205050503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A71A8-F675-464B-AEA0-C514B9B71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062" y="122068"/>
            <a:ext cx="2287298" cy="33135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B6F600-3573-4525-9FF9-038D51ED29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5" r="40473"/>
          <a:stretch/>
        </p:blipFill>
        <p:spPr>
          <a:xfrm>
            <a:off x="9443061" y="3756371"/>
            <a:ext cx="2287299" cy="28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69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EB39D-0AD0-410F-A451-7C423A9E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9495"/>
            <a:ext cx="10515600" cy="570834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La </a:t>
            </a:r>
            <a:r>
              <a:rPr lang="es-MX" sz="4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Señal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 De La Cruz…</a:t>
            </a:r>
          </a:p>
          <a:p>
            <a:pPr marL="0" indent="0" algn="ctr">
              <a:buNone/>
            </a:pPr>
            <a:endParaRPr lang="en-US" sz="3600" dirty="0">
              <a:ln>
                <a:solidFill>
                  <a:schemeClr val="tx1"/>
                </a:solidFill>
              </a:ln>
              <a:solidFill>
                <a:srgbClr val="2AAFF0"/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r>
              <a:rPr lang="es-MX" sz="4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Símbolo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 de los </a:t>
            </a:r>
            <a:r>
              <a:rPr lang="es-MX" sz="4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Apóstoles (El Credo)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…</a:t>
            </a:r>
            <a:br>
              <a:rPr lang="en-US" sz="4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</a:br>
            <a:br>
              <a:rPr lang="en-US" sz="36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</a:br>
            <a:r>
              <a:rPr lang="es-MX" sz="4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Padrenuestro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…</a:t>
            </a:r>
            <a:br>
              <a:rPr lang="en-US" sz="36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</a:br>
            <a:br>
              <a:rPr lang="en-US" sz="36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</a:b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Para </a:t>
            </a:r>
            <a:r>
              <a:rPr lang="es-MX" sz="4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aumento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 de </a:t>
            </a:r>
            <a:r>
              <a:rPr lang="es-MX" sz="4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fe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, </a:t>
            </a:r>
            <a:r>
              <a:rPr lang="es-MX" sz="4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esperanza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 y </a:t>
            </a:r>
            <a:r>
              <a:rPr lang="es-MX" sz="4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caridad</a:t>
            </a:r>
            <a:br>
              <a:rPr lang="en-US" sz="36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</a:br>
            <a:br>
              <a:rPr lang="en-US" sz="36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</a:br>
            <a:r>
              <a:rPr lang="es-MX" sz="4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Avemaría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 (X3)</a:t>
            </a:r>
          </a:p>
          <a:p>
            <a:pPr marL="0" indent="0" algn="ctr">
              <a:buNone/>
            </a:pPr>
            <a:endParaRPr lang="en-US" sz="3600" dirty="0">
              <a:ln>
                <a:solidFill>
                  <a:schemeClr val="tx1"/>
                </a:solidFill>
              </a:ln>
              <a:solidFill>
                <a:srgbClr val="2AAFF0"/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Gloria…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919E3E-4DE1-4E9C-A157-12038D396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46" y="5814686"/>
            <a:ext cx="1012054" cy="10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2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948CB-3EA1-4159-AD31-9D01334D2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dirty="0" err="1">
                <a:ln>
                  <a:solidFill>
                    <a:schemeClr val="tx1"/>
                  </a:solidFill>
                </a:ln>
                <a:solidFill>
                  <a:srgbClr val="24ADF0"/>
                </a:solidFill>
                <a:latin typeface="Palatino Linotype" panose="02040502050505030304" pitchFamily="18" charset="0"/>
              </a:rPr>
              <a:t>Peticiones</a:t>
            </a:r>
            <a:endParaRPr lang="en-US" sz="8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F97A23-761F-421F-AC4C-98EDB45D2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46" y="5814686"/>
            <a:ext cx="1012054" cy="1043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3E944E-9BFB-4713-98A3-B1CFAD671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84"/>
            <a:ext cx="872971" cy="104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39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7D4F9-1485-41BB-B2C4-2DF5BE98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925628" cy="2645546"/>
          </a:xfrm>
        </p:spPr>
        <p:txBody>
          <a:bodyPr>
            <a:normAutofit/>
          </a:bodyPr>
          <a:lstStyle/>
          <a:p>
            <a:pPr algn="ctr"/>
            <a: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El Primer </a:t>
            </a:r>
            <a:r>
              <a:rPr lang="en-US" sz="5000" dirty="0" err="1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Misterio</a:t>
            </a:r>
            <a: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: </a:t>
            </a:r>
            <a:b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</a:br>
            <a: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La </a:t>
            </a:r>
            <a:r>
              <a:rPr lang="en-US" sz="5000" dirty="0" err="1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Anunciación</a:t>
            </a:r>
            <a:endParaRPr lang="en-US" sz="5000" dirty="0">
              <a:ln>
                <a:solidFill>
                  <a:schemeClr val="tx1"/>
                </a:solidFill>
              </a:ln>
              <a:solidFill>
                <a:srgbClr val="2AAFF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BA14A-A3AC-4635-B741-6D14E3136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907" y="62145"/>
            <a:ext cx="7486094" cy="618773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los seis meses, Dios mandó al ángel Gabriel a un pueblo de Galilea llamado Nazaret, donde vivía una joven llamada María; era virgen, pero estaba comprometida para casarse con un hombre llamado José, descendiente del rey David. El ángel entró en el lugar donde ella estaba, y le dijo: ¡Salve, llena de gracia! El Señor está contigo. María se sorprendió de estas palabras, y se preguntaba qué significaría aquel saludo. El ángel le dijo: María, no tengas miedo, pues tú gozas del favor de Dios. Ahora vas a quedar encinta: tendrás un hijo, y le pondrás por nombre Jesús. Será un gran hombre, al que llamarán Hijo del Dios altísimo, y Dios el Señor lo hará Rey, como a su antepasado David, para que reine por siempre sobre el pueblo de Jacob. Su reinado no tendrá fin. María pregunto al ángel: ¿Cómo podrá suceder esto, si no vivo con ningún hombre? El ángel le contestó: El Espíritu Santo vendrá sobre ti, y el poder del Dios altísimo se posará sobre ti. Por eso, el niño que va a nacer será llamado Santo e Hijo de Dios. -</a:t>
            </a:r>
            <a:r>
              <a:rPr lang="es-MX" sz="21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Lc</a:t>
            </a:r>
            <a:r>
              <a:rPr lang="es-MX" sz="2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1.26-35</a:t>
            </a:r>
            <a:endParaRPr lang="en-US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644460-FD90-4475-AE85-88D9C2A52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46" y="5814686"/>
            <a:ext cx="1012054" cy="10433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B2442A-D7F3-4909-9A70-10F8DC03E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2" y="2645546"/>
            <a:ext cx="4486184" cy="353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67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F9642-8DCF-4411-A911-5AC7BA85B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53" y="1"/>
            <a:ext cx="9050458" cy="1393793"/>
          </a:xfrm>
        </p:spPr>
        <p:txBody>
          <a:bodyPr>
            <a:normAutofit fontScale="90000"/>
          </a:bodyPr>
          <a:lstStyle/>
          <a:p>
            <a: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El Segundo </a:t>
            </a:r>
            <a:r>
              <a:rPr lang="en-US" sz="5000" dirty="0" err="1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Misterio</a:t>
            </a:r>
            <a: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: </a:t>
            </a:r>
            <a:b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</a:br>
            <a: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La </a:t>
            </a:r>
            <a:r>
              <a:rPr lang="en-US" sz="5000" dirty="0" err="1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Visitación</a:t>
            </a:r>
            <a: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 de Nuestra </a:t>
            </a:r>
            <a:r>
              <a:rPr lang="en-US" sz="5000" dirty="0" err="1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Señora</a:t>
            </a:r>
            <a:endParaRPr lang="en-US" sz="5000" dirty="0">
              <a:ln>
                <a:solidFill>
                  <a:schemeClr val="tx1"/>
                </a:solidFill>
              </a:ln>
              <a:solidFill>
                <a:srgbClr val="2AAFF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197E4-14D2-45FF-BC71-D0208A9E9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53" y="1278385"/>
            <a:ext cx="9050458" cy="502476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 aquellos días, María se fue de prisa a un pueblo de la región montañosa de Judea, y entró en la casa de Zacarías y saludó a Isabel. Cuando Isabel oyó el saludo de María, la criatura se le estremeció en el vientre, y ella quedó llena del Espíritu Santo. Entonces, con voz muy fuerte, dijo: ¡Dios te ha bendecido más que a todas las mujeres, y ha bendecido a tu hijo! ¿Quién soy yo, para que venga a visitarme la madre de mi </a:t>
            </a:r>
            <a:r>
              <a:rPr lang="es-MX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Senor</a:t>
            </a:r>
            <a:r>
              <a:rPr lang="es-MX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Pues tan pronto como oí tu saludo, mi hijo se estremeció de alegría en mi vientre. ¡Dichosa tú por haber creído que han de cumplirse las cosas que el </a:t>
            </a:r>
            <a:r>
              <a:rPr lang="es-MX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Senor</a:t>
            </a:r>
            <a:r>
              <a:rPr lang="es-MX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 ha dicho!        -</a:t>
            </a:r>
            <a:r>
              <a:rPr lang="es-MX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Lc</a:t>
            </a:r>
            <a:r>
              <a:rPr lang="es-MX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1.39-45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AE04D0-5C8F-4F78-A5B3-171DCDDDD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11" y="264273"/>
            <a:ext cx="2930283" cy="5388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260E8F-EB8E-41C8-8765-78B617C5A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029" y="5808903"/>
            <a:ext cx="872971" cy="104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12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A0FB8-4D30-4CDB-85A1-9A6EB399A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5560381" cy="2423605"/>
          </a:xfrm>
        </p:spPr>
        <p:txBody>
          <a:bodyPr>
            <a:noAutofit/>
          </a:bodyPr>
          <a:lstStyle/>
          <a:p>
            <a:pPr algn="ctr"/>
            <a: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El </a:t>
            </a:r>
            <a:r>
              <a:rPr lang="en-US" sz="5000" dirty="0" err="1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Tercer</a:t>
            </a:r>
            <a: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 </a:t>
            </a:r>
            <a:r>
              <a:rPr lang="en-US" sz="5000" dirty="0" err="1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Misterio</a:t>
            </a:r>
            <a: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:</a:t>
            </a:r>
            <a:b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</a:br>
            <a: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El Nacimiento de Jesús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29F26-BB77-4B69-9433-D08A063E4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2525" y="0"/>
            <a:ext cx="6569475" cy="629426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 aquel tiempo, el emperador Augusto ordenó que se hiciera un censo de todo el mundo. Este primer censo fue hecho siendo </a:t>
            </a:r>
            <a:r>
              <a:rPr lang="es-MX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Quirinio</a:t>
            </a:r>
            <a:r>
              <a:rPr lang="es-MX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gobernador de Siria. Todos tenían que ir a inscribirse a su proprio pueblo. Por esto, José salió del pueblo de Nazaret, de la región de Galilea, y se fue a Belén, en Judea, donde había nacido el rey David, porque José era descendiente de David. Fue allá a inscribirse, junto con María, su esposa, que se encontraba encinta. Y sucedió que mientras estaban en Belén, le llegó a María el tiempo de dar a luz. Y allí nació su hijo primogénito, y lo envolvió en pañales y lo acostó en el establo, porque no había alojamiento para ellos en el mesón.          -</a:t>
            </a:r>
            <a:r>
              <a:rPr lang="es-MX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Lc</a:t>
            </a:r>
            <a:r>
              <a:rPr lang="es-MX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2.1-7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5FC8F3-ECD8-4349-8654-AE4BD182F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22" y="2352560"/>
            <a:ext cx="4671135" cy="37223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A41F09-A813-49E4-BA61-5234C6970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46" y="5814686"/>
            <a:ext cx="1012054" cy="10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30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79B73-8AB1-4ED3-83CB-4F9E08647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7" y="79902"/>
            <a:ext cx="8611603" cy="1251748"/>
          </a:xfrm>
        </p:spPr>
        <p:txBody>
          <a:bodyPr>
            <a:noAutofit/>
          </a:bodyPr>
          <a:lstStyle/>
          <a:p>
            <a: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El Cuarto </a:t>
            </a:r>
            <a:r>
              <a:rPr lang="en-US" sz="5000" dirty="0" err="1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Misterio</a:t>
            </a:r>
            <a: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: </a:t>
            </a:r>
            <a:b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</a:br>
            <a: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La </a:t>
            </a:r>
            <a:r>
              <a:rPr lang="es-MX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Presentación</a:t>
            </a:r>
            <a:r>
              <a:rPr lang="en-US" sz="5000" dirty="0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 del </a:t>
            </a:r>
            <a:r>
              <a:rPr lang="en-US" sz="5000" dirty="0" err="1">
                <a:ln>
                  <a:solidFill>
                    <a:schemeClr val="tx1"/>
                  </a:solidFill>
                </a:ln>
                <a:solidFill>
                  <a:srgbClr val="2AAFF0"/>
                </a:solidFill>
                <a:latin typeface="Palatino Linotype" panose="02040502050505030304" pitchFamily="18" charset="0"/>
              </a:rPr>
              <a:t>Señor</a:t>
            </a:r>
            <a:endParaRPr lang="en-US" sz="5000" dirty="0">
              <a:ln>
                <a:solidFill>
                  <a:schemeClr val="tx1"/>
                </a:solidFill>
              </a:ln>
              <a:solidFill>
                <a:srgbClr val="2AAFF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27351-741A-4CA1-BBEB-754F7FC37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6" y="1393794"/>
            <a:ext cx="8691504" cy="474955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Cuando se cumplieron los días en que ellos debían purificarse según la ley de Moisés, llevaron al niño a Jerusalén para presentarlo al Señor. Lo hicieron así porque en la ley del Señor está escrito: “Todo primer hijo varón será consagrado al Señor. Fueron, pues, a ofrecer en sacrificio lo que manda la ley del Señor: un par de tórtolas o dos pichones de paloma. En aquel tiempo vivía en Jerusalén un hombre que se llamaba Simeón. Era un hombre justo y piadoso, que esperaba la restauración de Israel. El Espíritu Santo estaba con Simeón, y le había hecho saber que no moriría sin ver antes el Mesías, a quien el Señor enviaría. Guiado por el Espíritu Santo, Simeón fue al templo; y cuando los padres del niño Jesús lo llevaron también a él, para cumplir con lo que la ley ordenaba, Simeón lo tomó en brazos y alabó a Dios…  -</a:t>
            </a:r>
            <a:r>
              <a:rPr lang="es-MX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Lc</a:t>
            </a:r>
            <a:r>
              <a:rPr lang="es-MX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2.22-28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259035-3C3C-41EA-B8C4-7630E60F6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029" y="5808903"/>
            <a:ext cx="872971" cy="1049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1B78E1-81E4-4724-8538-D7B5AF65D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850" y="499647"/>
            <a:ext cx="3376843" cy="489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10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1676</Words>
  <Application>Microsoft Office PowerPoint</Application>
  <PresentationFormat>Widescreen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Palatino Linotype</vt:lpstr>
      <vt:lpstr>Office Theme</vt:lpstr>
      <vt:lpstr>Misterios Gozosos </vt:lpstr>
      <vt:lpstr>Reflexión sobre los misterioso gozoso del Rosario  Extracto de la carta apostólica de San Juan Pablo II sobre el Rosario</vt:lpstr>
      <vt:lpstr>PowerPoint Presentation</vt:lpstr>
      <vt:lpstr>PowerPoint Presentation</vt:lpstr>
      <vt:lpstr>Peticiones</vt:lpstr>
      <vt:lpstr>El Primer Misterio:  La Anunciación</vt:lpstr>
      <vt:lpstr>El Segundo Misterio:  La Visitación de Nuestra Señora</vt:lpstr>
      <vt:lpstr>El Tercer Misterio: El Nacimiento de Jesús</vt:lpstr>
      <vt:lpstr>El Cuarto Misterio:  La Presentación del Señor</vt:lpstr>
      <vt:lpstr>El Quinto Misterio: El Niño perdido y hallado en el Templo</vt:lpstr>
      <vt:lpstr>Salve</vt:lpstr>
      <vt:lpstr>Oremos…</vt:lpstr>
      <vt:lpstr>Créditos de Imagen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Joyful Mysteries</dc:title>
  <dc:creator>Anthony Crescio</dc:creator>
  <cp:lastModifiedBy>Anthony Crescio</cp:lastModifiedBy>
  <cp:revision>50</cp:revision>
  <dcterms:created xsi:type="dcterms:W3CDTF">2021-01-19T01:28:49Z</dcterms:created>
  <dcterms:modified xsi:type="dcterms:W3CDTF">2021-10-07T16:20:00Z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