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6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9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31DAB-6BE9-44E5-9225-22E12A9A2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22AAB-19C3-401F-BC80-96E156CC6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148D-2E50-4D94-9908-AF4B4DE7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C1E2-D94E-4C75-B26E-731D4903C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B89D5-FF1F-4217-9DF1-B557ED52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7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C6D47-E13E-4A39-88EB-E15BB9FA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6F75D-0637-4C0C-93CF-84BDAD0C2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57BE2-D696-4217-992B-48416F77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43BEC-D020-4402-8E32-42A5130C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094C4-813E-499B-8C30-0A8BA422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2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52665-B858-459C-9AE1-808D8B421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756AD-7B4E-4CF7-A8BF-3187E3F2E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12286-637C-47E0-AEDB-17D78530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3B5D7-2F79-4C76-931C-7A75A7F5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A1005-F360-406E-9654-FDD18088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E08C-2E3A-4FEF-A9A3-02FF6EBDC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7909-31A5-4705-ACBE-2CF53FB89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D903C-6ED4-4445-95BD-4D96A381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08DC3-7199-43A5-BC86-08F2E03F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4958E-C9C8-4EF5-830A-3FC3C9F9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3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DED1-A015-4340-84FF-433A078CF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9399D-332C-4E6B-93F2-CEB5090A6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EA394-F478-4FA9-93E6-5E801E83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63305-78EE-4731-AEF3-B2B4428A7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A2AB8-59FB-4397-90BB-D9F4CF5C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7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9AC4-E931-487F-800D-3B945C4A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82ABF-446D-4A1F-8419-6DC5BE149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945BF-5866-4546-880A-051AB79B3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58B0B-BF60-44D6-84CE-62FF6078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B2E60-99AC-49E0-BDCC-9956E8C9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507DA-A878-446C-916E-CA1A8B59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E264-A4F4-4E8B-B1B3-0EF2B05D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AD312-BC29-425C-8D92-9B8994456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F05C2-A853-4A9F-B4D2-7C1E13D50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65ED8-EE9A-443D-A811-71C6BFC2F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1A475C-6AA9-4B78-9E22-71D5B11DB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234D14-654C-4B67-935E-CB1D07677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BA078-47AC-43D6-A660-F2A2399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CF3D1-4D01-444D-8C45-1AE7FE36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6627-69D5-4102-9096-2EC22F95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9E3CF-C695-4417-B976-FE6313B2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3E52D-9164-456B-8B74-3FE695E5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A517E-7A63-4827-88B5-F11C1FBB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30725-B771-4E44-8828-2CC880EC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5380E-8267-4A09-A91E-65F6F431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CB042-4D78-4909-8F89-2E462C9F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1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36B2-2E07-486A-B422-F86C0405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D3223-7D31-4ABF-A7EE-BF5C6B087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01055-AD35-4229-A636-0557059E5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842BD-E310-4945-908E-63E745C9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77FB9-BEA3-4ACB-89EA-67E503EC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25D17-ABE6-492F-8020-215B855B1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0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378F7-8CD7-4063-BB14-68FD97D6E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51A8-07BC-4A19-AFA1-CF26FC52F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F8E2E-50D5-4171-A1DD-E0915D790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F7CCF-F02A-47E8-8467-AFD3B12F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71119-148A-49E4-B2BC-EF5E0014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B0EB8-4242-4DCD-AD09-184AA4D1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0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37000">
              <a:schemeClr val="tx1">
                <a:lumMod val="50000"/>
                <a:lumOff val="50000"/>
              </a:schemeClr>
            </a:gs>
            <a:gs pos="7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9F1B8F-CDC4-4FF5-BD6E-3FA14507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B067A-4A4C-41AC-931D-52DB3450D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A5A1D-E267-4163-91FB-82AF98952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2533-654A-470C-B366-6C9E04E116A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BBC42-88CE-4EB2-BD87-E2EA646EF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710F9-6708-4661-807C-F614A0168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9872-F30F-4EBD-8F2E-1069956D6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2AF01-7E05-4952-BB3E-B12E00463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011" y="2659384"/>
            <a:ext cx="4355977" cy="2805737"/>
          </a:xfrm>
        </p:spPr>
        <p:txBody>
          <a:bodyPr>
            <a:normAutofit/>
          </a:bodyPr>
          <a:lstStyle/>
          <a:p>
            <a:r>
              <a:rPr lang="en-US" sz="72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Misterios</a:t>
            </a:r>
            <a:br>
              <a:rPr lang="en-US" sz="72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r>
              <a:rPr lang="en-US" sz="72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Dolorosos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BE2ABD-A697-4182-B8D2-3C1C6EF79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617" y="5964319"/>
            <a:ext cx="2144764" cy="8239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F1E6A1-2E42-4AA3-AD36-8A57702F3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66" y="69720"/>
            <a:ext cx="3812466" cy="2805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D3E288-00F8-4A21-8407-AE28BEEB58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7" b="17834"/>
          <a:stretch/>
        </p:blipFill>
        <p:spPr>
          <a:xfrm>
            <a:off x="184062" y="69720"/>
            <a:ext cx="3727238" cy="30640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A7C922-35CB-458A-A4EB-204A9187CCD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50" b="17579"/>
          <a:stretch/>
        </p:blipFill>
        <p:spPr>
          <a:xfrm>
            <a:off x="184062" y="3248182"/>
            <a:ext cx="3727238" cy="34369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FBB0A3-4FF9-493F-84EA-36FB60673B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988" y="3595201"/>
            <a:ext cx="3727240" cy="30899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91333FE-FC60-4404-87C4-EA712E5FF8A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02"/>
          <a:stretch/>
        </p:blipFill>
        <p:spPr>
          <a:xfrm>
            <a:off x="8270320" y="69720"/>
            <a:ext cx="3730908" cy="343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209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C720-522A-40BE-8805-A866AEB7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55" y="0"/>
            <a:ext cx="7992756" cy="1402671"/>
          </a:xfrm>
        </p:spPr>
        <p:txBody>
          <a:bodyPr>
            <a:normAutofit/>
          </a:bodyPr>
          <a:lstStyle/>
          <a:p>
            <a:r>
              <a:rPr lang="es-MX" sz="42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Quinto Misterio: </a:t>
            </a:r>
            <a:br>
              <a:rPr lang="es-MX" sz="42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42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muerte de Jesús</a:t>
            </a:r>
            <a:endParaRPr lang="en-US" sz="4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93AB7-5A9D-4A23-BADF-F286C1A9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56" y="1220679"/>
            <a:ext cx="8474244" cy="497593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También llevabas dos criminales, para crucificarlos junto con Jesús. Cuando llegaron al sitio llamado La </a:t>
            </a:r>
            <a:r>
              <a:rPr lang="es-MX" sz="24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Calvera</a:t>
            </a:r>
            <a:r>
              <a:rPr lang="es-MX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crucificaron a Jesús y a los dos criminales, uno a su derecha y otro a su izquierda. Jesús dijo: ‘Padre, perdónalos, porque no saben lo que hacen.’ Y los soldados echaron suertes para repartirse entre sí la ropa de Jesús. La gente estaba allí mirando; y hasta las autoridades se burlaban de él, diciéndole: ‘¡Si tu eres el Rey de los judíos, sálvate a ti mismo!...Uno de los criminales que estaban colgados, lo insultaba: ¡Si tu eres el Mesías, sálvate a ti mismo y sálvanos también a nosotros! Pero el otro reprendió a su compañero, diciéndole: ¿No tienes temor de Dios, tú que estás bajo el mismo castigo? Nosotros estamos sufriendo con toda razón, porque estamos pagando el justo castigo de lo que hemos hecho; pero este hombre no hizo nada malo. Luego añadió: Jesús, acuérdate de mí cuando comiences a reinar. Jesús le contestó: Te aseguro que hoy estarás conmigo en el paraíso. -</a:t>
            </a:r>
            <a:r>
              <a:rPr lang="es-MX" sz="24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es-MX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23.32-43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3DCB70-9635-46B9-8A99-8CA2096E4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9A8838-55F1-4320-BD83-C539CDD9E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700" y="483833"/>
            <a:ext cx="3457132" cy="515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69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6C15-7B2B-4D4F-BA67-746FA5C9D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18586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Salve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50791-903D-49EB-BF1E-A0627F78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30"/>
            <a:ext cx="10515600" cy="4916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Dios </a:t>
            </a:r>
            <a:r>
              <a:rPr lang="es-MX" sz="2800" dirty="0">
                <a:latin typeface="Palatino Linotype" panose="02040502050505030304" pitchFamily="18" charset="0"/>
              </a:rPr>
              <a:t>te</a:t>
            </a:r>
            <a:r>
              <a:rPr lang="en-US" sz="2800" dirty="0">
                <a:latin typeface="Palatino Linotype" panose="02040502050505030304" pitchFamily="18" charset="0"/>
              </a:rPr>
              <a:t> salve, Reina y Madre de misericordia, </a:t>
            </a:r>
            <a:r>
              <a:rPr lang="es-MX" sz="2800" dirty="0">
                <a:latin typeface="Palatino Linotype" panose="02040502050505030304" pitchFamily="18" charset="0"/>
              </a:rPr>
              <a:t>vida</a:t>
            </a:r>
            <a:r>
              <a:rPr lang="en-US" sz="2800" dirty="0">
                <a:latin typeface="Palatino Linotype" panose="02040502050505030304" pitchFamily="18" charset="0"/>
              </a:rPr>
              <a:t>, </a:t>
            </a:r>
            <a:r>
              <a:rPr lang="es-MX" sz="2800" dirty="0">
                <a:latin typeface="Palatino Linotype" panose="02040502050505030304" pitchFamily="18" charset="0"/>
              </a:rPr>
              <a:t>dulzura</a:t>
            </a:r>
            <a:r>
              <a:rPr lang="en-US" sz="2800" dirty="0">
                <a:latin typeface="Palatino Linotype" panose="02040502050505030304" pitchFamily="18" charset="0"/>
              </a:rPr>
              <a:t> y </a:t>
            </a:r>
            <a:r>
              <a:rPr lang="es-MX" sz="2800" dirty="0">
                <a:latin typeface="Palatino Linotype" panose="02040502050505030304" pitchFamily="18" charset="0"/>
              </a:rPr>
              <a:t>esperanza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nuestra</a:t>
            </a:r>
            <a:r>
              <a:rPr lang="en-US" sz="2800" dirty="0">
                <a:latin typeface="Palatino Linotype" panose="02040502050505030304" pitchFamily="18" charset="0"/>
              </a:rPr>
              <a:t>; Dios </a:t>
            </a:r>
            <a:r>
              <a:rPr lang="es-MX" sz="2800" dirty="0">
                <a:latin typeface="Palatino Linotype" panose="02040502050505030304" pitchFamily="18" charset="0"/>
              </a:rPr>
              <a:t>te</a:t>
            </a:r>
            <a:r>
              <a:rPr lang="en-US" sz="2800" dirty="0">
                <a:latin typeface="Palatino Linotype" panose="02040502050505030304" pitchFamily="18" charset="0"/>
              </a:rPr>
              <a:t> salve. A </a:t>
            </a:r>
            <a:r>
              <a:rPr lang="es-MX" sz="2800" dirty="0">
                <a:latin typeface="Palatino Linotype" panose="02040502050505030304" pitchFamily="18" charset="0"/>
              </a:rPr>
              <a:t>Ti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s-MX" sz="2800" dirty="0">
                <a:latin typeface="Palatino Linotype" panose="02040502050505030304" pitchFamily="18" charset="0"/>
              </a:rPr>
              <a:t>llamamos</a:t>
            </a:r>
            <a:r>
              <a:rPr lang="en-US" sz="2800" dirty="0">
                <a:latin typeface="Palatino Linotype" panose="02040502050505030304" pitchFamily="18" charset="0"/>
              </a:rPr>
              <a:t> los </a:t>
            </a:r>
            <a:r>
              <a:rPr lang="es-MX" sz="2800" dirty="0">
                <a:latin typeface="Palatino Linotype" panose="02040502050505030304" pitchFamily="18" charset="0"/>
              </a:rPr>
              <a:t>desterrados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s-MX" sz="2800" dirty="0">
                <a:latin typeface="Palatino Linotype" panose="02040502050505030304" pitchFamily="18" charset="0"/>
              </a:rPr>
              <a:t>hijos</a:t>
            </a:r>
            <a:r>
              <a:rPr lang="en-US" sz="2800" dirty="0">
                <a:latin typeface="Palatino Linotype" panose="02040502050505030304" pitchFamily="18" charset="0"/>
              </a:rPr>
              <a:t> de Eva; a </a:t>
            </a:r>
            <a:r>
              <a:rPr lang="es-MX" sz="2800" dirty="0">
                <a:latin typeface="Palatino Linotype" panose="02040502050505030304" pitchFamily="18" charset="0"/>
              </a:rPr>
              <a:t>Ti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s-MX" sz="2800" dirty="0">
                <a:latin typeface="Palatino Linotype" panose="02040502050505030304" pitchFamily="18" charset="0"/>
              </a:rPr>
              <a:t>suspiramos</a:t>
            </a:r>
            <a:r>
              <a:rPr lang="en-US" sz="2800" dirty="0">
                <a:latin typeface="Palatino Linotype" panose="02040502050505030304" pitchFamily="18" charset="0"/>
              </a:rPr>
              <a:t>, </a:t>
            </a:r>
            <a:r>
              <a:rPr lang="es-MX" sz="2800" dirty="0">
                <a:latin typeface="Palatino Linotype" panose="02040502050505030304" pitchFamily="18" charset="0"/>
              </a:rPr>
              <a:t>gimiendo</a:t>
            </a:r>
            <a:r>
              <a:rPr lang="en-US" sz="2800" dirty="0">
                <a:latin typeface="Palatino Linotype" panose="02040502050505030304" pitchFamily="18" charset="0"/>
              </a:rPr>
              <a:t> y </a:t>
            </a:r>
            <a:r>
              <a:rPr lang="es-MX" sz="2800" dirty="0">
                <a:latin typeface="Palatino Linotype" panose="02040502050505030304" pitchFamily="18" charset="0"/>
              </a:rPr>
              <a:t>llorando</a:t>
            </a:r>
            <a:r>
              <a:rPr lang="en-US" sz="2800" dirty="0">
                <a:latin typeface="Palatino Linotype" panose="02040502050505030304" pitchFamily="18" charset="0"/>
              </a:rPr>
              <a:t>, </a:t>
            </a:r>
            <a:r>
              <a:rPr lang="es-MX" sz="2800" dirty="0">
                <a:latin typeface="Palatino Linotype" panose="02040502050505030304" pitchFamily="18" charset="0"/>
              </a:rPr>
              <a:t>en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s-MX" sz="2800" dirty="0">
                <a:latin typeface="Palatino Linotype" panose="02040502050505030304" pitchFamily="18" charset="0"/>
              </a:rPr>
              <a:t>este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s-MX" sz="2800" dirty="0">
                <a:latin typeface="Palatino Linotype" panose="02040502050505030304" pitchFamily="18" charset="0"/>
              </a:rPr>
              <a:t>valle</a:t>
            </a:r>
            <a:r>
              <a:rPr lang="en-US" sz="2800" dirty="0">
                <a:latin typeface="Palatino Linotype" panose="02040502050505030304" pitchFamily="18" charset="0"/>
              </a:rPr>
              <a:t> de </a:t>
            </a:r>
            <a:r>
              <a:rPr lang="es-MX" sz="2800" dirty="0">
                <a:latin typeface="Palatino Linotype" panose="02040502050505030304" pitchFamily="18" charset="0"/>
              </a:rPr>
              <a:t>lágrimas</a:t>
            </a:r>
            <a:r>
              <a:rPr lang="en-US" sz="2800" dirty="0">
                <a:latin typeface="Palatino Linotype" panose="02040502050505030304" pitchFamily="18" charset="0"/>
              </a:rPr>
              <a:t>. </a:t>
            </a:r>
            <a:r>
              <a:rPr lang="es-MX" sz="2800" dirty="0" err="1">
                <a:latin typeface="Palatino Linotype" panose="02040502050505030304" pitchFamily="18" charset="0"/>
              </a:rPr>
              <a:t>Ea</a:t>
            </a:r>
            <a:r>
              <a:rPr lang="en-US" sz="2800" dirty="0">
                <a:latin typeface="Palatino Linotype" panose="02040502050505030304" pitchFamily="18" charset="0"/>
              </a:rPr>
              <a:t>, </a:t>
            </a:r>
            <a:r>
              <a:rPr lang="es-MX" sz="2800" dirty="0">
                <a:latin typeface="Palatino Linotype" panose="02040502050505030304" pitchFamily="18" charset="0"/>
              </a:rPr>
              <a:t>pues</a:t>
            </a:r>
            <a:r>
              <a:rPr lang="en-US" sz="2800" dirty="0">
                <a:latin typeface="Palatino Linotype" panose="0204050205050503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</a:rPr>
              <a:t>Señora</a:t>
            </a:r>
            <a:r>
              <a:rPr lang="en-US" sz="2800" dirty="0">
                <a:latin typeface="Palatino Linotype" panose="02040502050505030304" pitchFamily="18" charset="0"/>
              </a:rPr>
              <a:t>, </a:t>
            </a:r>
            <a:r>
              <a:rPr lang="es-MX" sz="2800" dirty="0">
                <a:latin typeface="Palatino Linotype" panose="02040502050505030304" pitchFamily="18" charset="0"/>
              </a:rPr>
              <a:t>abogada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nuestra</a:t>
            </a:r>
            <a:r>
              <a:rPr lang="en-US" sz="2800" dirty="0">
                <a:latin typeface="Palatino Linotype" panose="02040502050505030304" pitchFamily="18" charset="0"/>
              </a:rPr>
              <a:t>, </a:t>
            </a:r>
            <a:r>
              <a:rPr lang="en-US" sz="2800" dirty="0" err="1">
                <a:latin typeface="Palatino Linotype" panose="02040502050505030304" pitchFamily="18" charset="0"/>
              </a:rPr>
              <a:t>vuelve</a:t>
            </a:r>
            <a:r>
              <a:rPr lang="en-US" sz="2800" dirty="0">
                <a:latin typeface="Palatino Linotype" panose="02040502050505030304" pitchFamily="18" charset="0"/>
              </a:rPr>
              <a:t> a </a:t>
            </a:r>
            <a:r>
              <a:rPr lang="en-US" sz="2800" dirty="0" err="1">
                <a:latin typeface="Palatino Linotype" panose="02040502050505030304" pitchFamily="18" charset="0"/>
              </a:rPr>
              <a:t>nosotros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esos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tus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ojos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misericordiosos</a:t>
            </a:r>
            <a:r>
              <a:rPr lang="en-US" sz="2800" dirty="0">
                <a:latin typeface="Palatino Linotype" panose="02040502050505030304" pitchFamily="18" charset="0"/>
              </a:rPr>
              <a:t>; y </a:t>
            </a:r>
            <a:r>
              <a:rPr lang="en-US" sz="2800" dirty="0" err="1">
                <a:latin typeface="Palatino Linotype" panose="02040502050505030304" pitchFamily="18" charset="0"/>
              </a:rPr>
              <a:t>después</a:t>
            </a:r>
            <a:r>
              <a:rPr lang="en-US" sz="2800" dirty="0">
                <a:latin typeface="Palatino Linotype" panose="02040502050505030304" pitchFamily="18" charset="0"/>
              </a:rPr>
              <a:t> de </a:t>
            </a:r>
            <a:r>
              <a:rPr lang="en-US" sz="2800" dirty="0" err="1">
                <a:latin typeface="Palatino Linotype" panose="02040502050505030304" pitchFamily="18" charset="0"/>
              </a:rPr>
              <a:t>este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destierro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muéstranos</a:t>
            </a:r>
            <a:r>
              <a:rPr lang="en-US" sz="2800" dirty="0">
                <a:latin typeface="Palatino Linotype" panose="02040502050505030304" pitchFamily="18" charset="0"/>
              </a:rPr>
              <a:t> a Jesús, </a:t>
            </a:r>
            <a:r>
              <a:rPr lang="en-US" sz="2800" dirty="0" err="1">
                <a:latin typeface="Palatino Linotype" panose="02040502050505030304" pitchFamily="18" charset="0"/>
              </a:rPr>
              <a:t>fruto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bendito</a:t>
            </a:r>
            <a:r>
              <a:rPr lang="en-US" sz="2800" dirty="0">
                <a:latin typeface="Palatino Linotype" panose="02040502050505030304" pitchFamily="18" charset="0"/>
              </a:rPr>
              <a:t> de </a:t>
            </a:r>
            <a:r>
              <a:rPr lang="en-US" sz="2800" dirty="0" err="1">
                <a:latin typeface="Palatino Linotype" panose="02040502050505030304" pitchFamily="18" charset="0"/>
              </a:rPr>
              <a:t>tu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vientre</a:t>
            </a:r>
            <a:r>
              <a:rPr lang="en-US" sz="2800" dirty="0">
                <a:latin typeface="Palatino Linotype" panose="02040502050505030304" pitchFamily="18" charset="0"/>
              </a:rPr>
              <a:t>. ¡Oh </a:t>
            </a:r>
            <a:r>
              <a:rPr lang="en-US" sz="2800" dirty="0" err="1">
                <a:latin typeface="Palatino Linotype" panose="02040502050505030304" pitchFamily="18" charset="0"/>
              </a:rPr>
              <a:t>clementísima</a:t>
            </a:r>
            <a:r>
              <a:rPr lang="en-US" sz="2800" dirty="0">
                <a:latin typeface="Palatino Linotype" panose="02040502050505030304" pitchFamily="18" charset="0"/>
              </a:rPr>
              <a:t>! ¡Oh </a:t>
            </a:r>
            <a:r>
              <a:rPr lang="en-US" sz="2800" dirty="0" err="1">
                <a:latin typeface="Palatino Linotype" panose="02040502050505030304" pitchFamily="18" charset="0"/>
              </a:rPr>
              <a:t>piadosa</a:t>
            </a:r>
            <a:r>
              <a:rPr lang="en-US" sz="2800" dirty="0">
                <a:latin typeface="Palatino Linotype" panose="02040502050505030304" pitchFamily="18" charset="0"/>
              </a:rPr>
              <a:t>! ¡Oh dulce </a:t>
            </a:r>
            <a:r>
              <a:rPr lang="en-US" sz="2800" dirty="0" err="1">
                <a:latin typeface="Palatino Linotype" panose="02040502050505030304" pitchFamily="18" charset="0"/>
              </a:rPr>
              <a:t>siempre</a:t>
            </a:r>
            <a:r>
              <a:rPr lang="en-US" sz="2800" dirty="0">
                <a:latin typeface="Palatino Linotype" panose="02040502050505030304" pitchFamily="18" charset="0"/>
              </a:rPr>
              <a:t> Virgen Maria!</a:t>
            </a:r>
          </a:p>
          <a:p>
            <a:pPr marL="0" indent="0" algn="ctr">
              <a:buNone/>
            </a:pPr>
            <a:endParaRPr lang="en-US" sz="2800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800" dirty="0" err="1">
                <a:latin typeface="Palatino Linotype" panose="02040502050505030304" pitchFamily="18" charset="0"/>
              </a:rPr>
              <a:t>Ruega</a:t>
            </a:r>
            <a:r>
              <a:rPr lang="en-US" sz="2800" dirty="0">
                <a:latin typeface="Palatino Linotype" panose="02040502050505030304" pitchFamily="18" charset="0"/>
              </a:rPr>
              <a:t> por </a:t>
            </a:r>
            <a:r>
              <a:rPr lang="en-US" sz="2800" dirty="0" err="1">
                <a:latin typeface="Palatino Linotype" panose="02040502050505030304" pitchFamily="18" charset="0"/>
              </a:rPr>
              <a:t>nosotros</a:t>
            </a:r>
            <a:r>
              <a:rPr lang="en-US" sz="2800" dirty="0">
                <a:latin typeface="Palatino Linotype" panose="02040502050505030304" pitchFamily="18" charset="0"/>
              </a:rPr>
              <a:t>, Santa Madre de Dios.</a:t>
            </a:r>
          </a:p>
          <a:p>
            <a:pPr marL="0" indent="0" algn="ctr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Para que </a:t>
            </a:r>
            <a:r>
              <a:rPr lang="en-US" sz="2800" dirty="0" err="1">
                <a:latin typeface="Palatino Linotype" panose="02040502050505030304" pitchFamily="18" charset="0"/>
              </a:rPr>
              <a:t>seamos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dignos</a:t>
            </a:r>
            <a:r>
              <a:rPr lang="en-US" sz="2800" dirty="0">
                <a:latin typeface="Palatino Linotype" panose="02040502050505030304" pitchFamily="18" charset="0"/>
              </a:rPr>
              <a:t> de </a:t>
            </a:r>
            <a:r>
              <a:rPr lang="en-US" sz="2800" dirty="0" err="1">
                <a:latin typeface="Palatino Linotype" panose="02040502050505030304" pitchFamily="18" charset="0"/>
              </a:rPr>
              <a:t>alcanzar</a:t>
            </a:r>
            <a:r>
              <a:rPr lang="en-US" sz="2800" dirty="0">
                <a:latin typeface="Palatino Linotype" panose="02040502050505030304" pitchFamily="18" charset="0"/>
              </a:rPr>
              <a:t> las </a:t>
            </a:r>
            <a:r>
              <a:rPr lang="en-US" sz="2800" dirty="0" err="1">
                <a:latin typeface="Palatino Linotype" panose="02040502050505030304" pitchFamily="18" charset="0"/>
              </a:rPr>
              <a:t>promesas</a:t>
            </a:r>
            <a:r>
              <a:rPr lang="en-US" sz="2800" dirty="0">
                <a:latin typeface="Palatino Linotype" panose="02040502050505030304" pitchFamily="18" charset="0"/>
              </a:rPr>
              <a:t> de </a:t>
            </a:r>
            <a:r>
              <a:rPr lang="en-US" sz="2800" dirty="0" err="1">
                <a:latin typeface="Palatino Linotype" panose="02040502050505030304" pitchFamily="18" charset="0"/>
              </a:rPr>
              <a:t>Nuestro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Señor</a:t>
            </a:r>
            <a:r>
              <a:rPr lang="en-US" sz="2800" dirty="0"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atin typeface="Palatino Linotype" panose="02040502050505030304" pitchFamily="18" charset="0"/>
              </a:rPr>
              <a:t>Jesucristo</a:t>
            </a:r>
            <a:r>
              <a:rPr lang="en-US" sz="2800" dirty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FA278B-88B2-42E1-B666-A4DF2153A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1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DDEB1-2534-4109-9B14-3ABB527C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45"/>
            <a:ext cx="10515600" cy="1225117"/>
          </a:xfrm>
        </p:spPr>
        <p:txBody>
          <a:bodyPr>
            <a:normAutofit/>
          </a:bodyPr>
          <a:lstStyle/>
          <a:p>
            <a:r>
              <a:rPr lang="en-US" sz="60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Oremos</a:t>
            </a:r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…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36CC8-5CAB-430E-97ED-5CD4F010F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3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 suplicamos, Señor, que derrames tu gracia en nuestras almas para que los que, por el anuncio del Ángel, hemos conocido la Encarnación de tu Hijo Jesucristo, por su Pasión y Cruz, seamos llevados a la gloria de su Resurrección. Por el mismo Jesucristo Nuestro Señor.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3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Amén.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96672-5348-4389-813B-3E79AD753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8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DCF0F-A669-412F-A567-25657787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677"/>
            <a:ext cx="10515600" cy="1049097"/>
          </a:xfrm>
        </p:spPr>
        <p:txBody>
          <a:bodyPr>
            <a:normAutofit/>
          </a:bodyPr>
          <a:lstStyle/>
          <a:p>
            <a:pPr algn="ctr"/>
            <a:r>
              <a:rPr lang="es-MX" sz="6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Letanía Lauretana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EE3D25-2169-45CE-B81B-68E3AC24A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898" y="1217774"/>
            <a:ext cx="3280203" cy="56098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F8EB4F-8E8E-44B4-908C-2F30E4BB8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447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C2B0D1-1C12-4464-B53B-2253E22A7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53508"/>
              </p:ext>
            </p:extLst>
          </p:nvPr>
        </p:nvGraphicFramePr>
        <p:xfrm>
          <a:off x="1012054" y="177553"/>
          <a:ext cx="10167892" cy="6054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4380">
                  <a:extLst>
                    <a:ext uri="{9D8B030D-6E8A-4147-A177-3AD203B41FA5}">
                      <a16:colId xmlns:a16="http://schemas.microsoft.com/office/drawing/2014/main" val="3075816803"/>
                    </a:ext>
                  </a:extLst>
                </a:gridCol>
                <a:gridCol w="5153512">
                  <a:extLst>
                    <a:ext uri="{9D8B030D-6E8A-4147-A177-3AD203B41FA5}">
                      <a16:colId xmlns:a16="http://schemas.microsoft.com/office/drawing/2014/main" val="3791193504"/>
                    </a:ext>
                  </a:extLst>
                </a:gridCol>
              </a:tblGrid>
              <a:tr h="1009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Lord, have mercy on us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Senor, ten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piedad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nosotros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61485"/>
                  </a:ext>
                </a:extLst>
              </a:tr>
              <a:tr h="1009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R/. Lord, have mercy on us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R/. Senor, ten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piedad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 de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nosotros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393668"/>
                  </a:ext>
                </a:extLst>
              </a:tr>
              <a:tr h="1009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Christ, have mercy on us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Cristo, ten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piedad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 de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nosotros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929478"/>
                  </a:ext>
                </a:extLst>
              </a:tr>
              <a:tr h="1009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R/. Christ, have mercy on us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R/. Cristo, ten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piedad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 de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nosotros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102236"/>
                  </a:ext>
                </a:extLst>
              </a:tr>
              <a:tr h="1009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Lord, have mercy on us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Senor, ten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piedad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 de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nosotros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601961"/>
                  </a:ext>
                </a:extLst>
              </a:tr>
              <a:tr h="1009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R/. Lord, have mercy on us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R/. Senor, ten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piedad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 de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Adobe Devanagari" panose="02040503050201020203" pitchFamily="18" charset="0"/>
                        </a:rPr>
                        <a:t>nosotros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dobe Devanagari" panose="02040503050201020203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66290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4736348-2808-41E5-BCBF-CDE9735F8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68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64411D-1333-4513-9CE0-4F672265C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782711"/>
              </p:ext>
            </p:extLst>
          </p:nvPr>
        </p:nvGraphicFramePr>
        <p:xfrm>
          <a:off x="872971" y="117652"/>
          <a:ext cx="10446058" cy="6141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1561">
                  <a:extLst>
                    <a:ext uri="{9D8B030D-6E8A-4147-A177-3AD203B41FA5}">
                      <a16:colId xmlns:a16="http://schemas.microsoft.com/office/drawing/2014/main" val="1139300737"/>
                    </a:ext>
                  </a:extLst>
                </a:gridCol>
                <a:gridCol w="5294497">
                  <a:extLst>
                    <a:ext uri="{9D8B030D-6E8A-4147-A177-3AD203B41FA5}">
                      <a16:colId xmlns:a16="http://schemas.microsoft.com/office/drawing/2014/main" val="1126900267"/>
                    </a:ext>
                  </a:extLst>
                </a:gridCol>
              </a:tblGrid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Christ, hear 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Cristo,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oyenos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99478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R/. Christ, hear 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R/. Cristo,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oyenos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533287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Christ, graciously hear 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Cristo,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escuchanos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349742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R/. Christ, graciously hear 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R/. Cristo,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escuchanos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006087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God the Father of heaven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Dios, Padre celestial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82022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R/. Have mercy on 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R/. Ten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piedad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nosotros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57614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God the Son, Redeemer of the world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Dios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Hijo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Redentor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del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mundo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322235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R/. Have mercy on 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R/. Ten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piedad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nosotros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239412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God the Holy Spirit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Dios Espiritu Santo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584707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R/. Have mercy on 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R/. Ten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piedad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nosotros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134583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Holy Trinity, One God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Santisima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Trinidad, un solo Dios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75982"/>
                  </a:ext>
                </a:extLst>
              </a:tr>
              <a:tr h="51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R/. Have mercy on 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R/. Ten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piedad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</a:rPr>
                        <a:t>nosotros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1" marR="65631" marT="65631" marB="6563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79361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922B2ED-1244-404A-B9C8-2562774D7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16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00BA70-367D-4FE2-9B24-C2AF97371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BC1E22-C8E8-4F87-90EC-26A84978D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532955"/>
              </p:ext>
            </p:extLst>
          </p:nvPr>
        </p:nvGraphicFramePr>
        <p:xfrm>
          <a:off x="1009095" y="124288"/>
          <a:ext cx="10170851" cy="6098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5838">
                  <a:extLst>
                    <a:ext uri="{9D8B030D-6E8A-4147-A177-3AD203B41FA5}">
                      <a16:colId xmlns:a16="http://schemas.microsoft.com/office/drawing/2014/main" val="1172989510"/>
                    </a:ext>
                  </a:extLst>
                </a:gridCol>
                <a:gridCol w="5155013">
                  <a:extLst>
                    <a:ext uri="{9D8B030D-6E8A-4147-A177-3AD203B41FA5}">
                      <a16:colId xmlns:a16="http://schemas.microsoft.com/office/drawing/2014/main" val="3535787356"/>
                    </a:ext>
                  </a:extLst>
                </a:gridCol>
              </a:tblGrid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R/.  “Pray for us”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R/. “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Ruega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por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nosotros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”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78836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Holy Mary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Santa Maria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835501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Holy Mother of God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Santa Madre de Dios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775712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Holy Virgins of virgins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Santa Virgen de las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virgenes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757861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of Christ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de Cristo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49111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of the Church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de la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Iglesia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319993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Mother of Mercy</a:t>
                      </a: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Madre de la misericordia</a:t>
                      </a: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056350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of divine grace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de la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divina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gracia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84028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Mother of Hope</a:t>
                      </a: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Madre de la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esperanza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08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35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FF7061-4617-4A03-9A3B-DB9B7D78B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8AB27C-2AD6-44AD-AF35-F81094885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726939"/>
              </p:ext>
            </p:extLst>
          </p:nvPr>
        </p:nvGraphicFramePr>
        <p:xfrm>
          <a:off x="872971" y="168676"/>
          <a:ext cx="10446058" cy="6072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1560">
                  <a:extLst>
                    <a:ext uri="{9D8B030D-6E8A-4147-A177-3AD203B41FA5}">
                      <a16:colId xmlns:a16="http://schemas.microsoft.com/office/drawing/2014/main" val="614252936"/>
                    </a:ext>
                  </a:extLst>
                </a:gridCol>
                <a:gridCol w="5294498">
                  <a:extLst>
                    <a:ext uri="{9D8B030D-6E8A-4147-A177-3AD203B41FA5}">
                      <a16:colId xmlns:a16="http://schemas.microsoft.com/office/drawing/2014/main" val="1384050148"/>
                    </a:ext>
                  </a:extLst>
                </a:gridCol>
              </a:tblGrid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most pure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Purisima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36504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most chaste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Castisima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183463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inviolate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virginal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89745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undefiled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sin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mancha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329081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immaculate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inmaculada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27547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most amiable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amable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604267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most admirable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admirable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442901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of good counsel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del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Buen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Consejo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348515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of our Creator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del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Creador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68436"/>
                  </a:ext>
                </a:extLst>
              </a:tr>
              <a:tr h="607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Mother of our Savior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Madre del Salvador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286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90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522F4D-731A-4834-9743-C876C8BB9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98677"/>
              </p:ext>
            </p:extLst>
          </p:nvPr>
        </p:nvGraphicFramePr>
        <p:xfrm>
          <a:off x="1012054" y="142681"/>
          <a:ext cx="10167892" cy="6133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4378">
                  <a:extLst>
                    <a:ext uri="{9D8B030D-6E8A-4147-A177-3AD203B41FA5}">
                      <a16:colId xmlns:a16="http://schemas.microsoft.com/office/drawing/2014/main" val="433951254"/>
                    </a:ext>
                  </a:extLst>
                </a:gridCol>
                <a:gridCol w="5153514">
                  <a:extLst>
                    <a:ext uri="{9D8B030D-6E8A-4147-A177-3AD203B41FA5}">
                      <a16:colId xmlns:a16="http://schemas.microsoft.com/office/drawing/2014/main" val="864337854"/>
                    </a:ext>
                  </a:extLst>
                </a:gridCol>
              </a:tblGrid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Virgin Most Prudent</a:t>
                      </a: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Virgen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Prudentisima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9349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Virgin most venerable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Virgen Digna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veneracion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51528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Virgin most renowned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Virgen Digna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alabanza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902220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Virgin most powerful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Virgen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poderosa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169186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Virgin most merciful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Virgen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clemente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92293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Virgin most faithful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Virgen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fiel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129525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Mirror of justice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Espejo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justicia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915769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Seat of wisdom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Trono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sabiduria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951167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Cause of our joy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Causa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nuestra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alegria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33024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FB89F35-F5D9-4110-ADB6-31368E0C1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95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CDC617-620A-4099-AAF7-662A89D25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893955"/>
              </p:ext>
            </p:extLst>
          </p:nvPr>
        </p:nvGraphicFramePr>
        <p:xfrm>
          <a:off x="872971" y="206540"/>
          <a:ext cx="10446057" cy="6016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1559">
                  <a:extLst>
                    <a:ext uri="{9D8B030D-6E8A-4147-A177-3AD203B41FA5}">
                      <a16:colId xmlns:a16="http://schemas.microsoft.com/office/drawing/2014/main" val="474312041"/>
                    </a:ext>
                  </a:extLst>
                </a:gridCol>
                <a:gridCol w="5294498">
                  <a:extLst>
                    <a:ext uri="{9D8B030D-6E8A-4147-A177-3AD203B41FA5}">
                      <a16:colId xmlns:a16="http://schemas.microsoft.com/office/drawing/2014/main" val="1859220376"/>
                    </a:ext>
                  </a:extLst>
                </a:gridCol>
              </a:tblGrid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Spiritual vessel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Vaso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espiritual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425759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Vessel of honor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Vaso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digno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de honor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28180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Singular vessel of devotion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Vaso insigne de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devocion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005548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Mystical rose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Rosa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mistica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52719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Tower of David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Torre de David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52738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Tower of ivory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Torre de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marfil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9788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House of gold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Casa de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oro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225517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Ark of the covenant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Arca de la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alianza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379998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Gate of heaven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Puerta del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cielo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40545"/>
                  </a:ext>
                </a:extLst>
              </a:tr>
              <a:tr h="601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Morning star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Estrella de la manana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77812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0790D8F-14FC-4667-BAA0-CC9D7C383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35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EE442-CB18-4185-8C3C-E6EA12C5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" y="1"/>
            <a:ext cx="11097087" cy="1154096"/>
          </a:xfrm>
        </p:spPr>
        <p:txBody>
          <a:bodyPr>
            <a:noAutofit/>
          </a:bodyPr>
          <a:lstStyle/>
          <a:p>
            <a:r>
              <a:rPr lang="es-MX" sz="3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Reflexión</a:t>
            </a: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los misterioso </a:t>
            </a:r>
            <a:r>
              <a:rPr lang="es-MX" sz="3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dolorosos</a:t>
            </a: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 Rosario </a:t>
            </a:r>
            <a:b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r>
              <a:rPr lang="es-MX" sz="2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Extracto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la carta </a:t>
            </a:r>
            <a:r>
              <a:rPr lang="es-MX" sz="2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apostólica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San Juan Pablo II </a:t>
            </a:r>
            <a:r>
              <a:rPr lang="es-MX" sz="2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 Rosario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926DC-26DE-4A31-8B92-FAC5E3B6F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4" y="1047565"/>
            <a:ext cx="9065297" cy="57083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3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Los Evangelios dan gran relieve a los misterios del dolor de Cristo. La piedad cristiana, especialmente en la Cuaresma, con la práctica del</a:t>
            </a:r>
            <a:r>
              <a:rPr lang="es-MX" sz="2300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r>
              <a:rPr lang="es-MX" sz="2300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Via</a:t>
            </a:r>
            <a:r>
              <a:rPr lang="es-MX" sz="2300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 Crucis</a:t>
            </a:r>
            <a:r>
              <a:rPr lang="es-MX" sz="23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se ha detenido siempre sobre cada uno de los momentos de la Pasión, intuyendo que ellos son</a:t>
            </a:r>
            <a:r>
              <a:rPr lang="es-MX" sz="2300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 el culmen de la revelación del amor</a:t>
            </a:r>
            <a:r>
              <a:rPr lang="es-MX" sz="23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 y la fuente de nuestra salvación. El Rosario escoge algunos momentos de la Pasión, invitando al orante a fijar en ellos la mirada de su corazón y a revivirlos. El itinerario meditativo se abre con Getsemaní, donde Cristo vive un momento particularmente angustioso frente a la voluntad del Padre, contra la cual la debilidad de la carne se sentiría inclinada a rebelarse. Allí, Cristo se pone en lugar de todas las tentaciones de la humanidad y frente a todos los pecados de los hombres, para decirle al Padre: «no se haga mi voluntad, sino la tuya» (</a:t>
            </a:r>
            <a:r>
              <a:rPr lang="es-MX" sz="2300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Lc</a:t>
            </a:r>
            <a:r>
              <a:rPr lang="es-MX" sz="23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 22, 42 par.). </a:t>
            </a:r>
            <a:endParaRPr lang="en-US" sz="23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01669-B84F-4AA2-B08F-25ACC18AE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851" y="933452"/>
            <a:ext cx="2869250" cy="21115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5F76FF-54BA-4CB4-A9BD-03BA4AB6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430" y="3147779"/>
            <a:ext cx="2292016" cy="311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59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42AD95-985A-40F1-8E08-F17BAA855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656564"/>
              </p:ext>
            </p:extLst>
          </p:nvPr>
        </p:nvGraphicFramePr>
        <p:xfrm>
          <a:off x="1012054" y="177553"/>
          <a:ext cx="10167892" cy="6063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4380">
                  <a:extLst>
                    <a:ext uri="{9D8B030D-6E8A-4147-A177-3AD203B41FA5}">
                      <a16:colId xmlns:a16="http://schemas.microsoft.com/office/drawing/2014/main" val="4271181704"/>
                    </a:ext>
                  </a:extLst>
                </a:gridCol>
                <a:gridCol w="5153512">
                  <a:extLst>
                    <a:ext uri="{9D8B030D-6E8A-4147-A177-3AD203B41FA5}">
                      <a16:colId xmlns:a16="http://schemas.microsoft.com/office/drawing/2014/main" val="1596941567"/>
                    </a:ext>
                  </a:extLst>
                </a:gridCol>
              </a:tblGrid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Health of the sick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Salud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enfermos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048411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Refuge of sinners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Refugio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pecadores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852549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Comfort of Migrants</a:t>
                      </a: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Consuelo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migrantes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117972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Comforter of the afflicted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Consuelo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afligidos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20996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Help of Christians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Auxilio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Cristianos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81399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angels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angeles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14424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patriarchs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Patriarcas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43560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prophets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Profetas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681135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apostles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Apostoles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27375"/>
                  </a:ext>
                </a:extLst>
              </a:tr>
              <a:tr h="606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martyrs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Martires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23432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074C355-F5CC-467B-A438-A9F14DA28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46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59BD63-5EE1-4E7E-BE2B-F9CCEB9F8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02351"/>
              </p:ext>
            </p:extLst>
          </p:nvPr>
        </p:nvGraphicFramePr>
        <p:xfrm>
          <a:off x="872971" y="213064"/>
          <a:ext cx="10446058" cy="6016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1559">
                  <a:extLst>
                    <a:ext uri="{9D8B030D-6E8A-4147-A177-3AD203B41FA5}">
                      <a16:colId xmlns:a16="http://schemas.microsoft.com/office/drawing/2014/main" val="2154791959"/>
                    </a:ext>
                  </a:extLst>
                </a:gridCol>
                <a:gridCol w="5294499">
                  <a:extLst>
                    <a:ext uri="{9D8B030D-6E8A-4147-A177-3AD203B41FA5}">
                      <a16:colId xmlns:a16="http://schemas.microsoft.com/office/drawing/2014/main" val="2840296625"/>
                    </a:ext>
                  </a:extLst>
                </a:gridCol>
              </a:tblGrid>
              <a:tr h="75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confessors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los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Confesores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75745"/>
                  </a:ext>
                </a:extLst>
              </a:tr>
              <a:tr h="75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virgins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las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Virgenes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55997"/>
                  </a:ext>
                </a:extLst>
              </a:tr>
              <a:tr h="75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all saints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todos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los Santos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257171"/>
                  </a:ext>
                </a:extLst>
              </a:tr>
              <a:tr h="1195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conceived without sin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concebida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sin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pecado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original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34065"/>
                  </a:ext>
                </a:extLst>
              </a:tr>
              <a:tr h="75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assumed into heaven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elevada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al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cielo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794832"/>
                  </a:ext>
                </a:extLst>
              </a:tr>
              <a:tr h="10155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the most holy Rosary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del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Santisimo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Rosario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62905"/>
                  </a:ext>
                </a:extLst>
              </a:tr>
              <a:tr h="75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Queen of peace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Reina de la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paz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20077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FECA4E4-DFE2-425E-8D1F-13AEFAB5C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21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938EF32-8AC1-4205-A304-BE522AD4C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21411"/>
              </p:ext>
            </p:extLst>
          </p:nvPr>
        </p:nvGraphicFramePr>
        <p:xfrm>
          <a:off x="1012054" y="266330"/>
          <a:ext cx="10167892" cy="5948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4379">
                  <a:extLst>
                    <a:ext uri="{9D8B030D-6E8A-4147-A177-3AD203B41FA5}">
                      <a16:colId xmlns:a16="http://schemas.microsoft.com/office/drawing/2014/main" val="2908047552"/>
                    </a:ext>
                  </a:extLst>
                </a:gridCol>
                <a:gridCol w="5153513">
                  <a:extLst>
                    <a:ext uri="{9D8B030D-6E8A-4147-A177-3AD203B41FA5}">
                      <a16:colId xmlns:a16="http://schemas.microsoft.com/office/drawing/2014/main" val="4156590034"/>
                    </a:ext>
                  </a:extLst>
                </a:gridCol>
              </a:tblGrid>
              <a:tr h="1209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Lamb of God, who takes away the sins of the world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Cordero de Dios, que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quitas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los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pecados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del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mundo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638709"/>
                  </a:ext>
                </a:extLst>
              </a:tr>
              <a:tr h="772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Spare us, O Lord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Perdonanos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, Senor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050721"/>
                  </a:ext>
                </a:extLst>
              </a:tr>
              <a:tr h="1209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Lamb of God, who takes away the sins of the world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Cordero de Dios, que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quitas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los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pecados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del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mundo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61679"/>
                  </a:ext>
                </a:extLst>
              </a:tr>
              <a:tr h="772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Graciously hear us, O Lord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Escuchanos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, Senor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53635"/>
                  </a:ext>
                </a:extLst>
              </a:tr>
              <a:tr h="1209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Lamb of God, who takes away the sins of the world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Cordero de Dios, que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quitas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los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pecados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del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mundo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24394"/>
                  </a:ext>
                </a:extLst>
              </a:tr>
              <a:tr h="772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Have mercy on us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Ten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piedad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de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nosotros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2255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C9E5E3F-0503-4840-BA06-E40115F4E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17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2293B2-2719-425B-99F7-4E75B5B3A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13483"/>
              </p:ext>
            </p:extLst>
          </p:nvPr>
        </p:nvGraphicFramePr>
        <p:xfrm>
          <a:off x="872971" y="275209"/>
          <a:ext cx="10446058" cy="5797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1559">
                  <a:extLst>
                    <a:ext uri="{9D8B030D-6E8A-4147-A177-3AD203B41FA5}">
                      <a16:colId xmlns:a16="http://schemas.microsoft.com/office/drawing/2014/main" val="3962534502"/>
                    </a:ext>
                  </a:extLst>
                </a:gridCol>
                <a:gridCol w="5294499">
                  <a:extLst>
                    <a:ext uri="{9D8B030D-6E8A-4147-A177-3AD203B41FA5}">
                      <a16:colId xmlns:a16="http://schemas.microsoft.com/office/drawing/2014/main" val="3189015741"/>
                    </a:ext>
                  </a:extLst>
                </a:gridCol>
              </a:tblGrid>
              <a:tr h="1757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Pray for us, O holy Mother of God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Ruega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por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nosotros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, Santa Madre de Dios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633161"/>
                  </a:ext>
                </a:extLst>
              </a:tr>
              <a:tr h="4039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That we may be made worth of the divine graces and promises of Christ our Lord.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Amen.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Para que </a:t>
                      </a:r>
                      <a:r>
                        <a:rPr lang="en-US" sz="2800" dirty="0" err="1">
                          <a:effectLst/>
                          <a:latin typeface="Palatino Linotype" panose="02040502050505030304" pitchFamily="18" charset="0"/>
                        </a:rPr>
                        <a:t>seamos</a:t>
                      </a: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Palatino Linotype" panose="02040502050505030304" pitchFamily="18" charset="0"/>
                        </a:rPr>
                        <a:t>dignos</a:t>
                      </a: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 de </a:t>
                      </a:r>
                      <a:r>
                        <a:rPr lang="en-US" sz="2800" dirty="0" err="1">
                          <a:effectLst/>
                          <a:latin typeface="Palatino Linotype" panose="02040502050505030304" pitchFamily="18" charset="0"/>
                        </a:rPr>
                        <a:t>alcanzar</a:t>
                      </a: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 las </a:t>
                      </a:r>
                      <a:r>
                        <a:rPr lang="en-US" sz="2800" dirty="0" err="1">
                          <a:effectLst/>
                          <a:latin typeface="Palatino Linotype" panose="02040502050505030304" pitchFamily="18" charset="0"/>
                        </a:rPr>
                        <a:t>divina</a:t>
                      </a: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 gracias y </a:t>
                      </a:r>
                      <a:r>
                        <a:rPr lang="en-US" sz="2800" dirty="0" err="1">
                          <a:effectLst/>
                          <a:latin typeface="Palatino Linotype" panose="02040502050505030304" pitchFamily="18" charset="0"/>
                        </a:rPr>
                        <a:t>promesas</a:t>
                      </a: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 de </a:t>
                      </a:r>
                      <a:r>
                        <a:rPr lang="en-US" sz="2800" dirty="0" err="1">
                          <a:effectLst/>
                          <a:latin typeface="Palatino Linotype" panose="02040502050505030304" pitchFamily="18" charset="0"/>
                        </a:rPr>
                        <a:t>nuestro</a:t>
                      </a: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 Senor </a:t>
                      </a:r>
                      <a:r>
                        <a:rPr lang="en-US" sz="2800" dirty="0" err="1">
                          <a:effectLst/>
                          <a:latin typeface="Palatino Linotype" panose="02040502050505030304" pitchFamily="18" charset="0"/>
                        </a:rPr>
                        <a:t>Jesucristo</a:t>
                      </a: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Amen.</a:t>
                      </a:r>
                      <a:endParaRPr lang="en-US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4032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37BBDA5-B6F0-49A0-BE64-9A914C315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42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144EB-53C2-4181-A102-69FDC727E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799"/>
            <a:ext cx="10515600" cy="1225118"/>
          </a:xfrm>
        </p:spPr>
        <p:txBody>
          <a:bodyPr>
            <a:normAutofit/>
          </a:bodyPr>
          <a:lstStyle/>
          <a:p>
            <a:r>
              <a:rPr lang="es-MX" sz="6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Créditos de Imagen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D98FC-0914-4EB3-8D5A-E47186A1E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4201799"/>
          </a:xfrm>
        </p:spPr>
        <p:txBody>
          <a:bodyPr>
            <a:normAutofit/>
          </a:bodyPr>
          <a:lstStyle/>
          <a:p>
            <a:r>
              <a:rPr lang="en-US" sz="3200" b="0" i="1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La </a:t>
            </a:r>
            <a:r>
              <a:rPr lang="en-US" sz="3200" b="0" i="1" dirty="0" err="1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Agonía</a:t>
            </a:r>
            <a:r>
              <a:rPr lang="en-US" sz="3200" b="0" i="1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en-US" sz="3200" b="0" i="1" dirty="0" err="1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en</a:t>
            </a:r>
            <a:r>
              <a:rPr lang="en-US" sz="3200" b="0" i="1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 el </a:t>
            </a:r>
            <a:r>
              <a:rPr lang="en-US" sz="3200" b="0" i="1" dirty="0" err="1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Huerto</a:t>
            </a:r>
            <a:r>
              <a:rPr lang="en-US" sz="3200" b="0" i="1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en-US" sz="3200" dirty="0">
                <a:solidFill>
                  <a:srgbClr val="202122"/>
                </a:solidFill>
                <a:latin typeface="Palatino Linotype" panose="02040502050505030304" pitchFamily="18" charset="0"/>
              </a:rPr>
              <a:t>por</a:t>
            </a:r>
            <a:r>
              <a:rPr lang="en-US" sz="3200" i="1" dirty="0">
                <a:solidFill>
                  <a:srgbClr val="202122"/>
                </a:solidFill>
                <a:latin typeface="Palatino Linotype" panose="02040502050505030304" pitchFamily="18" charset="0"/>
              </a:rPr>
              <a:t> </a:t>
            </a:r>
            <a:r>
              <a:rPr lang="en-US" sz="3200" b="0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Giuseppe </a:t>
            </a:r>
            <a:r>
              <a:rPr lang="en-US" sz="3200" b="0" i="0" dirty="0" err="1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Cesari</a:t>
            </a:r>
            <a:endParaRPr lang="en-US" sz="3200" b="0" i="0" dirty="0">
              <a:solidFill>
                <a:srgbClr val="202122"/>
              </a:solidFill>
              <a:effectLst/>
              <a:latin typeface="Palatino Linotype" panose="02040502050505030304" pitchFamily="18" charset="0"/>
            </a:endParaRPr>
          </a:p>
          <a:p>
            <a:r>
              <a:rPr lang="it-IT" sz="3200" i="1" dirty="0">
                <a:solidFill>
                  <a:srgbClr val="202122"/>
                </a:solidFill>
                <a:latin typeface="Palatino Linotype" panose="02040502050505030304" pitchFamily="18" charset="0"/>
              </a:rPr>
              <a:t>La flagelación de Cristo</a:t>
            </a:r>
            <a:r>
              <a:rPr lang="it-IT" sz="3200" b="0" i="1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it-IT" sz="3200" dirty="0">
                <a:solidFill>
                  <a:srgbClr val="202122"/>
                </a:solidFill>
                <a:latin typeface="Palatino Linotype" panose="02040502050505030304" pitchFamily="18" charset="0"/>
              </a:rPr>
              <a:t>por</a:t>
            </a:r>
            <a:r>
              <a:rPr lang="it-IT" sz="3200" b="0" i="0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 Caravaggio</a:t>
            </a:r>
          </a:p>
          <a:p>
            <a:r>
              <a:rPr lang="it-IT" sz="3200" i="1" dirty="0">
                <a:solidFill>
                  <a:srgbClr val="202122"/>
                </a:solidFill>
                <a:latin typeface="Palatino Linotype" panose="02040502050505030304" pitchFamily="18" charset="0"/>
              </a:rPr>
              <a:t>La coronación de espinas </a:t>
            </a:r>
            <a:r>
              <a:rPr lang="it-IT" sz="3200" dirty="0">
                <a:solidFill>
                  <a:srgbClr val="202122"/>
                </a:solidFill>
                <a:latin typeface="Palatino Linotype" panose="02040502050505030304" pitchFamily="18" charset="0"/>
              </a:rPr>
              <a:t>por Titian</a:t>
            </a:r>
          </a:p>
          <a:p>
            <a:r>
              <a:rPr lang="it-IT" sz="3200" i="1" dirty="0">
                <a:solidFill>
                  <a:srgbClr val="202122"/>
                </a:solidFill>
                <a:latin typeface="Palatino Linotype" panose="02040502050505030304" pitchFamily="18" charset="0"/>
              </a:rPr>
              <a:t>Cristo cargando la cruz </a:t>
            </a:r>
            <a:r>
              <a:rPr lang="it-IT" sz="3200" dirty="0">
                <a:solidFill>
                  <a:srgbClr val="202122"/>
                </a:solidFill>
                <a:latin typeface="Palatino Linotype" panose="02040502050505030304" pitchFamily="18" charset="0"/>
              </a:rPr>
              <a:t>por Titian</a:t>
            </a:r>
          </a:p>
          <a:p>
            <a:r>
              <a:rPr lang="en-US" sz="3200" b="0" i="1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Cristo </a:t>
            </a:r>
            <a:r>
              <a:rPr lang="en-US" sz="3200" b="0" i="1" dirty="0" err="1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Crucificado</a:t>
            </a:r>
            <a:r>
              <a:rPr lang="en-US" sz="3200" b="0" i="1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en-US" sz="3200" b="0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por Diego Velázquez</a:t>
            </a:r>
          </a:p>
          <a:p>
            <a:r>
              <a:rPr lang="en-US" sz="3200" b="0" i="1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Madonna de Loreto </a:t>
            </a:r>
            <a:r>
              <a:rPr lang="en-US" sz="3200" b="0" i="0" dirty="0">
                <a:solidFill>
                  <a:srgbClr val="202122"/>
                </a:solidFill>
                <a:effectLst/>
                <a:latin typeface="Palatino Linotype" panose="02040502050505030304" pitchFamily="18" charset="0"/>
              </a:rPr>
              <a:t>por Caravaggio 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0BA0D6-006A-4004-93F1-67579ED5D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591" y="5586716"/>
            <a:ext cx="3072817" cy="11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4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5AF4C-B18E-4716-BA05-CBBD8349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2" y="79899"/>
            <a:ext cx="8416030" cy="622324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3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Este «sí» suyo cambia el «no» de los progenitores en el Edén. Y cuánto le costaría esta adhesión a la voluntad del Padre se muestra en los misterios siguientes, en los que, con la flagelación, la coronación de espinas, la subida al Calvario y la muerte en cruz, se ve sumido en la mayor ignominia: </a:t>
            </a:r>
            <a:r>
              <a:rPr lang="es-MX" sz="2300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Ecce</a:t>
            </a:r>
            <a:r>
              <a:rPr lang="es-MX" sz="2300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homo!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300" dirty="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3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En este oprobio no sólo se revela el amor de Dios, sino el sentido mismo del hombre. </a:t>
            </a:r>
            <a:r>
              <a:rPr lang="es-MX" sz="2300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Ecce</a:t>
            </a:r>
            <a:r>
              <a:rPr lang="es-MX" sz="2300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homo: </a:t>
            </a:r>
            <a:r>
              <a:rPr lang="es-MX" sz="23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quien quiera conocer al hombre, ha de saber descubrir su sentido, su raíz y su cumplimiento en Cristo, Dios que se humilla por amor «hasta la muerte y muerte de cruz» (</a:t>
            </a:r>
            <a:r>
              <a:rPr lang="es-MX" sz="2300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Flp</a:t>
            </a:r>
            <a:r>
              <a:rPr lang="es-MX" sz="2300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r>
              <a:rPr lang="es-MX" sz="23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2, 8). Los misterios de dolor llevan el creyente a revivir la muerte de Jesús poniéndose al pie de la cruz junto a María, para penetrar con ella en la inmensidad del amor de Dios al hombre y sentir toda su fuerza regeneradora </a:t>
            </a:r>
            <a:r>
              <a:rPr lang="en-US" sz="23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  <a:t>Carta </a:t>
            </a:r>
            <a:r>
              <a:rPr lang="en-US" sz="2300" b="0" i="1" dirty="0" err="1"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  <a:t>Apostólica</a:t>
            </a:r>
            <a:r>
              <a:rPr lang="en-US" sz="2300" b="0" i="1" dirty="0"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  <a:t> </a:t>
            </a:r>
            <a:r>
              <a:rPr lang="en-US" sz="2300" b="0" i="1" dirty="0" err="1"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  <a:t>sobre</a:t>
            </a:r>
            <a:r>
              <a:rPr lang="en-US" sz="2300" b="0" i="1" dirty="0"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  <a:t> el Santo Rosario</a:t>
            </a:r>
            <a:r>
              <a:rPr lang="en-US" sz="2300" i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, </a:t>
            </a:r>
            <a:r>
              <a:rPr lang="en-US" sz="2300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22). </a:t>
            </a:r>
            <a:endParaRPr lang="en-US" sz="2300" dirty="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800" dirty="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2F68B4-E654-42A5-A6CC-51420F9B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89" b="25873"/>
          <a:stretch/>
        </p:blipFill>
        <p:spPr>
          <a:xfrm>
            <a:off x="8826068" y="79899"/>
            <a:ext cx="3098307" cy="22358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2C239B-0F12-4041-A276-4C43FD27C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447" y="2429192"/>
            <a:ext cx="2875170" cy="23835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11513B-33A9-43FF-A184-62F906E2E2A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22"/>
          <a:stretch/>
        </p:blipFill>
        <p:spPr>
          <a:xfrm>
            <a:off x="8966448" y="4987489"/>
            <a:ext cx="2875169" cy="17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3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C9A75-F335-4536-A230-9807D518A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68676"/>
            <a:ext cx="11563349" cy="60101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La </a:t>
            </a: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Señal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 De La Cruz…</a:t>
            </a:r>
          </a:p>
          <a:p>
            <a:pPr marL="0" indent="0" algn="ctr">
              <a:buNone/>
            </a:pPr>
            <a:endParaRPr lang="en-US" sz="4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Símbolo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 de los </a:t>
            </a: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Apóstoles (El Credo)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…</a:t>
            </a:r>
            <a:b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br>
              <a:rPr lang="en-US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Padrenuestro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…</a:t>
            </a:r>
            <a:br>
              <a:rPr lang="en-US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br>
              <a:rPr lang="en-US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Para </a:t>
            </a: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aumento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 de </a:t>
            </a: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fe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esperanza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 y </a:t>
            </a: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caridad</a:t>
            </a:r>
            <a:br>
              <a:rPr lang="en-US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br>
              <a:rPr lang="en-US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r>
              <a:rPr lang="es-MX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Avemaría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 (X3)</a:t>
            </a:r>
          </a:p>
          <a:p>
            <a:pPr marL="0" indent="0" algn="ctr">
              <a:buNone/>
            </a:pPr>
            <a:endParaRPr lang="en-US" sz="4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Gloria…</a:t>
            </a:r>
          </a:p>
          <a:p>
            <a:pPr marL="0" indent="0" algn="ctr">
              <a:buNone/>
            </a:pPr>
            <a:endParaRPr lang="en-US" sz="4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747656-31D5-4996-B049-B671774EA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9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C1A7-25EB-4F84-B83D-08484BF0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3997"/>
            <a:ext cx="10515600" cy="1730005"/>
          </a:xfrm>
        </p:spPr>
        <p:txBody>
          <a:bodyPr/>
          <a:lstStyle/>
          <a:p>
            <a:pPr algn="ctr"/>
            <a:r>
              <a:rPr lang="en-US" sz="96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</a:rPr>
              <a:t>Peticiones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8635CD-A5C2-4B9D-8EDC-1527E9AAD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2971" cy="10490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F87557-D02E-4119-B276-38C75D2DA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DA76C-256C-44AC-8C47-7820C5557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9" y="112868"/>
            <a:ext cx="5081972" cy="259560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Primer Misterio: La Agonía en el Huerto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8F8F4-EAD4-449B-93E5-15295D30A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0751" y="112868"/>
            <a:ext cx="6663183" cy="633561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Luego fue Jesús con sus discípulos a un lugar llamado Getsemaní, y les dijo: Siéntense aquí, mientras yo voy allí a orar. Y se llevó a Pedro y a los dos hijos de Zebedeo, y comenzó a sentirse muy triste y angustiado. Les dijo: Siento en mi alma una tristeza de muerte. Quédense ustedes aquí, y permanezcan despiertos conmigo. En seguida Jesús se fue un poco más adelante, se inclinó hasta tocar el suelo con la frente, y oró diciendo: ‘Padre mío, si es posible, líbrame de este trago amargo; pero que no se haga lo que yo quiero, sino lo que quieres tú. Luego volvió a donde estaban los discípulos, y los encontró dormidos. Le dijo a Pedro: ¿Ni siquiera una hora pudieron ustedes mantenerse despiertos conmigo? Manténganse despiertos y oren, para que no caigan en tentación. Ustedes tienen buena voluntad, pero son débiles. Por segunda vez se fue, y oró así: Padre mío, si no es posible evitar que yo sufra esta prueba, hágase tu voluntad.                         -Mt 26.36-42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598C96-1BFA-494A-90F9-2346F3908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217251-7CAC-481A-A975-72AB71EDE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8" y="2708472"/>
            <a:ext cx="5081973" cy="374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14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7377-133C-4ADC-8EAA-1CA620B15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52" y="1"/>
            <a:ext cx="7656504" cy="1340528"/>
          </a:xfrm>
        </p:spPr>
        <p:txBody>
          <a:bodyPr>
            <a:normAutofit/>
          </a:bodyPr>
          <a:lstStyle/>
          <a:p>
            <a:r>
              <a:rPr lang="es-MX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Segundo Misterio: La flagelación del Señor</a:t>
            </a:r>
            <a:endParaRPr lang="en-US" sz="8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CF30E-830A-4B16-96A7-9727C4F3E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49" y="1287263"/>
            <a:ext cx="7656505" cy="50425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Pilato reunió a los jefes de los sacerdotes, a las autoridades y al pueblo, y les dijo: Ustedes me trajeron a este hombre, diciendo que alborota al pueblo; pero yo lo he interrogado delante de ustedes y no lo he encontrado culpable de ninguna de las faltas de que lo acusan...Lo voy castigar y después lo dejaré libre. Pero todos juntos comenzaron a gritar: ¡Fuera con ese! ¡Déjanos libre a Barrabás!...Pilato, que quería dejar libre a Jesús, les habló otra vez; pero ellos gritaron más alto: ¡Crucifícalo! ¡Crucifícalo! Por tercera vez Pilato les dijo: Pues ¿qué mal ha hecho? Yo no encuentro en él nada que merezca la pena de muerte. Lo voy a castigar y después lo dejaré libre. -</a:t>
            </a:r>
            <a:r>
              <a:rPr lang="es-MX" sz="24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es-MX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23.13-22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42CD6A-DCF9-465C-9D12-94B8AE7F9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1AC81C-C84B-4D65-8CC0-168A5EAE3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55" y="238165"/>
            <a:ext cx="4094994" cy="557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7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4AA00-7145-423C-8780-AC9C0EDF0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52" y="1"/>
            <a:ext cx="8268071" cy="1561962"/>
          </a:xfrm>
        </p:spPr>
        <p:txBody>
          <a:bodyPr>
            <a:normAutofit/>
          </a:bodyPr>
          <a:lstStyle/>
          <a:p>
            <a:r>
              <a:rPr lang="es-MX" sz="4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Tercer Misterio: </a:t>
            </a:r>
            <a:r>
              <a:rPr lang="es-MX" sz="4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</a:t>
            </a:r>
            <a:r>
              <a:rPr lang="es-MX" sz="4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oronación de espinas</a:t>
            </a:r>
            <a:endParaRPr lang="en-US" sz="9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BCFFB-8000-4D77-8C20-6336C4476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255" y="1455938"/>
            <a:ext cx="8268070" cy="485608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32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soldados del gobernador llevaron a Jesús al palacio y reunieron toda la tropa alrededor de él. Le quitaron su ropa, lo vistieron con una capa roja y le pusieron en la cabeza una corona tejida de espinas y una vara en la mano derecha. Luego se arrodillaron delante de él, y burlándose le decían: ¡Viva el Rey de los judíos! también lo escupían, y con la misma vara le golpeaban la cabeza. -Mt 27.27-30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958685-2E12-47AA-BB2A-A8F317380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5814686"/>
            <a:ext cx="1012054" cy="10433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F3BD3D-C522-4A79-BFEA-E6213C1DB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2" y="365110"/>
            <a:ext cx="3586578" cy="612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2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FC662-B92B-42DB-8CE8-77D082FD1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88" y="118133"/>
            <a:ext cx="7340353" cy="1312755"/>
          </a:xfrm>
        </p:spPr>
        <p:txBody>
          <a:bodyPr>
            <a:normAutofit/>
          </a:bodyPr>
          <a:lstStyle/>
          <a:p>
            <a:r>
              <a:rPr lang="es-MX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Cuarto Misterio: </a:t>
            </a:r>
            <a:br>
              <a:rPr lang="es-MX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Señor carga su cruz</a:t>
            </a:r>
            <a:endParaRPr lang="en-US" sz="8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A5F40-3A05-40CA-952D-0F8527DE8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88" y="1544715"/>
            <a:ext cx="11566124" cy="477379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7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Cuando llevaron a Jesús a crucificarlo,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7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echaron mano de un hombre de Cirene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7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llamado Simón, que venía del campo, y lo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7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hicieron cargar con la cruz y llevarla detrás de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7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Jesús. Mucha gente y muchas mujeres que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7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lloraban y gritaban de tristeza por él, lo seguían. Pero Jesús las miró y les dijo: Mujeres de Jerusalén, no lloren por mí, sino por ustedes mismas y por sus hijos. Porque vendrán días en que se dirá: ‘Dichosas las que no pueden tener hijos, las mujeres que no dieron a luz ni tuvieron hijos que criar.’ Entonces comenzará la gente a decir a los montes: ‘¡Caigan sobre nosotros’, y a las colinas: ‘¡Escóndannos!’ -</a:t>
            </a:r>
            <a:r>
              <a:rPr lang="es-MX" sz="27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es-MX" sz="27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23.26-30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639FA-2CA2-406D-A3A6-48EAF16A0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041" y="100767"/>
            <a:ext cx="4225771" cy="3503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57BF40-E517-4504-AD2D-23B974131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029" y="5808903"/>
            <a:ext cx="872971" cy="104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0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2185</Words>
  <Application>Microsoft Office PowerPoint</Application>
  <PresentationFormat>Widescreen</PresentationFormat>
  <Paragraphs>209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Palatino Linotype</vt:lpstr>
      <vt:lpstr>Office Theme</vt:lpstr>
      <vt:lpstr>Misterios Dolorosos</vt:lpstr>
      <vt:lpstr>Reflexión sobre los misterioso dolorosos del Rosario  Extracto de la carta apostólica de San Juan Pablo II sobre el Rosario</vt:lpstr>
      <vt:lpstr>PowerPoint Presentation</vt:lpstr>
      <vt:lpstr>PowerPoint Presentation</vt:lpstr>
      <vt:lpstr>Peticiones</vt:lpstr>
      <vt:lpstr>El Primer Misterio: La Agonía en el Huerto</vt:lpstr>
      <vt:lpstr>El Segundo Misterio: La flagelación del Señor</vt:lpstr>
      <vt:lpstr>El Tercer Misterio: La coronación de espinas</vt:lpstr>
      <vt:lpstr>El Cuarto Misterio:  El Señor carga su cruz</vt:lpstr>
      <vt:lpstr>El Quinto Misterio:  La muerte de Jesús</vt:lpstr>
      <vt:lpstr>Salve</vt:lpstr>
      <vt:lpstr>Oremos…</vt:lpstr>
      <vt:lpstr>Letanía Lauretana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Créditos de Imagen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Sorrowful  Mysteries</dc:title>
  <dc:creator>Anthony Crescio</dc:creator>
  <cp:lastModifiedBy>Anthony Crescio</cp:lastModifiedBy>
  <cp:revision>52</cp:revision>
  <dcterms:created xsi:type="dcterms:W3CDTF">2021-01-19T19:30:39Z</dcterms:created>
  <dcterms:modified xsi:type="dcterms:W3CDTF">2021-10-07T16:16:53Z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